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7"/>
  </p:notesMasterIdLst>
  <p:sldIdLst>
    <p:sldId id="256" r:id="rId2"/>
    <p:sldId id="258" r:id="rId3"/>
    <p:sldId id="260" r:id="rId4"/>
    <p:sldId id="261" r:id="rId5"/>
    <p:sldId id="264" r:id="rId6"/>
    <p:sldId id="297" r:id="rId7"/>
    <p:sldId id="307" r:id="rId8"/>
    <p:sldId id="300" r:id="rId9"/>
    <p:sldId id="272" r:id="rId10"/>
    <p:sldId id="302" r:id="rId11"/>
    <p:sldId id="314" r:id="rId12"/>
    <p:sldId id="308" r:id="rId13"/>
    <p:sldId id="303" r:id="rId14"/>
    <p:sldId id="304" r:id="rId15"/>
    <p:sldId id="306" r:id="rId16"/>
    <p:sldId id="309" r:id="rId17"/>
    <p:sldId id="310" r:id="rId18"/>
    <p:sldId id="315" r:id="rId19"/>
    <p:sldId id="311" r:id="rId20"/>
    <p:sldId id="312" r:id="rId21"/>
    <p:sldId id="298" r:id="rId22"/>
    <p:sldId id="313" r:id="rId23"/>
    <p:sldId id="305" r:id="rId24"/>
    <p:sldId id="278" r:id="rId25"/>
    <p:sldId id="275" r:id="rId26"/>
  </p:sldIdLst>
  <p:sldSz cx="9144000" cy="5143500" type="screen16x9"/>
  <p:notesSz cx="6858000" cy="9144000"/>
  <p:embeddedFontLst>
    <p:embeddedFont>
      <p:font typeface="Abril Fatface" panose="02000503000000020003" pitchFamily="2" charset="0"/>
      <p:regular r:id="rId28"/>
    </p:embeddedFont>
    <p:embeddedFont>
      <p:font typeface="Raleway" pitchFamily="2" charset="0"/>
      <p:regular r:id="rId29"/>
      <p:bold r:id="rId30"/>
      <p:italic r:id="rId31"/>
      <p:bold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0018F46-4D57-49B8-A0F0-FF25DDB915A0}">
  <a:tblStyle styleId="{00018F46-4D57-49B8-A0F0-FF25DDB915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91" y="8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e1d838b627_4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e1d838b627_4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6125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311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e1d838b627_4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e1d838b627_4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2525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e1d838b627_4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e1d838b627_4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321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01009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e1d838b627_4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e1d838b627_4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89752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3653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8138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94531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665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05089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2b2859ee2be_0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2b2859ee2be_0_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8857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89252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2b2859ee2be_0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2b2859ee2be_0_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35c9f142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35c9f142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1d838b627_4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e1d838b627_4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3454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1380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e1d838b627_4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e1d838b627_4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706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e1d838b627_4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e1d838b627_4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5964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s://bit.ly/3A1uf1Q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2801" b="12802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-861225" y="-287112"/>
            <a:ext cx="10866451" cy="6403522"/>
            <a:chOff x="-861225" y="-287112"/>
            <a:chExt cx="10866451" cy="6403522"/>
          </a:xfrm>
        </p:grpSpPr>
        <p:pic>
          <p:nvPicPr>
            <p:cNvPr id="11" name="Google Shape;11;p2"/>
            <p:cNvPicPr preferRelativeResize="0"/>
            <p:nvPr/>
          </p:nvPicPr>
          <p:blipFill rotWithShape="1">
            <a:blip r:embed="rId3">
              <a:alphaModFix/>
            </a:blip>
            <a:srcRect l="14083" t="6995" r="50008" b="12509"/>
            <a:stretch/>
          </p:blipFill>
          <p:spPr>
            <a:xfrm>
              <a:off x="-861225" y="-287112"/>
              <a:ext cx="3913201" cy="64035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 rotWithShape="1">
            <a:blip r:embed="rId3">
              <a:alphaModFix/>
            </a:blip>
            <a:srcRect l="14083" t="6995" r="50008" b="12509"/>
            <a:stretch/>
          </p:blipFill>
          <p:spPr>
            <a:xfrm flipH="1">
              <a:off x="6092025" y="-287112"/>
              <a:ext cx="3913201" cy="64035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703550" y="891525"/>
            <a:ext cx="5736900" cy="289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615400" y="4009875"/>
            <a:ext cx="3913200" cy="39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0"/>
          <p:cNvPicPr preferRelativeResize="0"/>
          <p:nvPr/>
        </p:nvPicPr>
        <p:blipFill rotWithShape="1">
          <a:blip r:embed="rId2">
            <a:alphaModFix/>
          </a:blip>
          <a:srcRect b="15604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 rotWithShape="1">
          <a:blip r:embed="rId2">
            <a:alphaModFix/>
          </a:blip>
          <a:srcRect b="15604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 rotWithShape="1">
          <a:blip r:embed="rId3">
            <a:alphaModFix/>
          </a:blip>
          <a:srcRect l="9978" t="16157" r="17610" b="19214"/>
          <a:stretch/>
        </p:blipFill>
        <p:spPr>
          <a:xfrm>
            <a:off x="8382900" y="3529850"/>
            <a:ext cx="1462375" cy="149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"/>
          <p:cNvPicPr preferRelativeResize="0"/>
          <p:nvPr/>
        </p:nvPicPr>
        <p:blipFill rotWithShape="1">
          <a:blip r:embed="rId2">
            <a:alphaModFix/>
          </a:blip>
          <a:srcRect t="2801" b="12802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" name="Google Shape;122;p22"/>
          <p:cNvGrpSpPr/>
          <p:nvPr/>
        </p:nvGrpSpPr>
        <p:grpSpPr>
          <a:xfrm>
            <a:off x="-861225" y="-287112"/>
            <a:ext cx="10866451" cy="6403522"/>
            <a:chOff x="-861225" y="-287112"/>
            <a:chExt cx="10866451" cy="6403522"/>
          </a:xfrm>
        </p:grpSpPr>
        <p:pic>
          <p:nvPicPr>
            <p:cNvPr id="123" name="Google Shape;123;p22"/>
            <p:cNvPicPr preferRelativeResize="0"/>
            <p:nvPr/>
          </p:nvPicPr>
          <p:blipFill rotWithShape="1">
            <a:blip r:embed="rId3">
              <a:alphaModFix/>
            </a:blip>
            <a:srcRect l="14083" t="6995" r="50008" b="12509"/>
            <a:stretch/>
          </p:blipFill>
          <p:spPr>
            <a:xfrm>
              <a:off x="-861225" y="-287112"/>
              <a:ext cx="3913201" cy="64035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22"/>
            <p:cNvPicPr preferRelativeResize="0"/>
            <p:nvPr/>
          </p:nvPicPr>
          <p:blipFill rotWithShape="1">
            <a:blip r:embed="rId3">
              <a:alphaModFix/>
            </a:blip>
            <a:srcRect l="14083" t="6995" r="50008" b="12509"/>
            <a:stretch/>
          </p:blipFill>
          <p:spPr>
            <a:xfrm flipH="1">
              <a:off x="6092025" y="-287112"/>
              <a:ext cx="3913201" cy="640352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 t="2801" b="12802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815275" y="1405875"/>
            <a:ext cx="4615500" cy="181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1464288" y="1303087"/>
            <a:ext cx="1268400" cy="116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3815274" y="3352325"/>
            <a:ext cx="4029000" cy="3891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"/>
          <p:cNvPicPr preferRelativeResize="0"/>
          <p:nvPr/>
        </p:nvPicPr>
        <p:blipFill rotWithShape="1">
          <a:blip r:embed="rId2">
            <a:alphaModFix/>
          </a:blip>
          <a:srcRect t="1983" b="13621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726450" y="1664225"/>
            <a:ext cx="3541800" cy="22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📽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>
            <a:spLocks noGrp="1"/>
          </p:cNvSpPr>
          <p:nvPr>
            <p:ph type="pic" idx="2"/>
          </p:nvPr>
        </p:nvSpPr>
        <p:spPr>
          <a:xfrm>
            <a:off x="4920637" y="1444225"/>
            <a:ext cx="3403200" cy="28578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 rotWithShape="1">
          <a:blip r:embed="rId2">
            <a:alphaModFix/>
          </a:blip>
          <a:srcRect t="2025" b="1357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5491850" y="2354575"/>
            <a:ext cx="2647800" cy="10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/>
          </p:nvPr>
        </p:nvSpPr>
        <p:spPr>
          <a:xfrm>
            <a:off x="715100" y="5212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2">
            <a:alphaModFix/>
          </a:blip>
          <a:srcRect t="2025" b="1357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_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 rotWithShape="1">
          <a:blip r:embed="rId2">
            <a:alphaModFix/>
          </a:blip>
          <a:srcRect t="1983" b="13621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2043525" y="2028200"/>
            <a:ext cx="229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title" idx="2" hasCustomPrompt="1"/>
          </p:nvPr>
        </p:nvSpPr>
        <p:spPr>
          <a:xfrm>
            <a:off x="908575" y="1805750"/>
            <a:ext cx="7335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6"/>
          <p:cNvSpPr txBox="1">
            <a:spLocks noGrp="1"/>
          </p:cNvSpPr>
          <p:nvPr>
            <p:ph type="subTitle" idx="3"/>
          </p:nvPr>
        </p:nvSpPr>
        <p:spPr>
          <a:xfrm>
            <a:off x="2043425" y="1671200"/>
            <a:ext cx="2295300" cy="3570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4"/>
          </p:nvPr>
        </p:nvSpPr>
        <p:spPr>
          <a:xfrm>
            <a:off x="2043525" y="3706150"/>
            <a:ext cx="229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5" hasCustomPrompt="1"/>
          </p:nvPr>
        </p:nvSpPr>
        <p:spPr>
          <a:xfrm>
            <a:off x="908575" y="3483700"/>
            <a:ext cx="7335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6"/>
          <p:cNvSpPr txBox="1">
            <a:spLocks noGrp="1"/>
          </p:cNvSpPr>
          <p:nvPr>
            <p:ph type="subTitle" idx="6"/>
          </p:nvPr>
        </p:nvSpPr>
        <p:spPr>
          <a:xfrm>
            <a:off x="2043425" y="3349150"/>
            <a:ext cx="2295300" cy="3570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7"/>
          </p:nvPr>
        </p:nvSpPr>
        <p:spPr>
          <a:xfrm>
            <a:off x="6128700" y="2028200"/>
            <a:ext cx="229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title" idx="8" hasCustomPrompt="1"/>
          </p:nvPr>
        </p:nvSpPr>
        <p:spPr>
          <a:xfrm>
            <a:off x="4993750" y="1805750"/>
            <a:ext cx="7335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9"/>
          </p:nvPr>
        </p:nvSpPr>
        <p:spPr>
          <a:xfrm>
            <a:off x="6128600" y="1671200"/>
            <a:ext cx="2295300" cy="3570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13"/>
          </p:nvPr>
        </p:nvSpPr>
        <p:spPr>
          <a:xfrm>
            <a:off x="6128700" y="3706150"/>
            <a:ext cx="229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title" idx="14" hasCustomPrompt="1"/>
          </p:nvPr>
        </p:nvSpPr>
        <p:spPr>
          <a:xfrm>
            <a:off x="4993750" y="3483700"/>
            <a:ext cx="7335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15"/>
          </p:nvPr>
        </p:nvSpPr>
        <p:spPr>
          <a:xfrm>
            <a:off x="6128600" y="3349150"/>
            <a:ext cx="2295300" cy="3570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 rotWithShape="1">
          <a:blip r:embed="rId2">
            <a:alphaModFix/>
          </a:blip>
          <a:srcRect t="1983" b="13621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>
            <a:spLocks noGrp="1"/>
          </p:cNvSpPr>
          <p:nvPr>
            <p:ph type="subTitle" idx="1"/>
          </p:nvPr>
        </p:nvSpPr>
        <p:spPr>
          <a:xfrm>
            <a:off x="726750" y="2276293"/>
            <a:ext cx="22908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2"/>
          </p:nvPr>
        </p:nvSpPr>
        <p:spPr>
          <a:xfrm>
            <a:off x="3433362" y="2276293"/>
            <a:ext cx="22908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3"/>
          </p:nvPr>
        </p:nvSpPr>
        <p:spPr>
          <a:xfrm>
            <a:off x="726750" y="4072694"/>
            <a:ext cx="22908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4"/>
          </p:nvPr>
        </p:nvSpPr>
        <p:spPr>
          <a:xfrm>
            <a:off x="3433362" y="4072694"/>
            <a:ext cx="22908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ubTitle" idx="5"/>
          </p:nvPr>
        </p:nvSpPr>
        <p:spPr>
          <a:xfrm>
            <a:off x="6139975" y="2276293"/>
            <a:ext cx="22908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6"/>
          </p:nvPr>
        </p:nvSpPr>
        <p:spPr>
          <a:xfrm>
            <a:off x="6139975" y="4072694"/>
            <a:ext cx="22908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7"/>
          </p:nvPr>
        </p:nvSpPr>
        <p:spPr>
          <a:xfrm>
            <a:off x="726750" y="1970648"/>
            <a:ext cx="2290800" cy="335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8"/>
          </p:nvPr>
        </p:nvSpPr>
        <p:spPr>
          <a:xfrm>
            <a:off x="3433362" y="1970648"/>
            <a:ext cx="2290800" cy="335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9"/>
          </p:nvPr>
        </p:nvSpPr>
        <p:spPr>
          <a:xfrm>
            <a:off x="6139975" y="1970648"/>
            <a:ext cx="2290800" cy="335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13"/>
          </p:nvPr>
        </p:nvSpPr>
        <p:spPr>
          <a:xfrm>
            <a:off x="726750" y="3767250"/>
            <a:ext cx="2290800" cy="335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14"/>
          </p:nvPr>
        </p:nvSpPr>
        <p:spPr>
          <a:xfrm>
            <a:off x="3433366" y="3767250"/>
            <a:ext cx="2290800" cy="335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ubTitle" idx="15"/>
          </p:nvPr>
        </p:nvSpPr>
        <p:spPr>
          <a:xfrm>
            <a:off x="6139976" y="3767250"/>
            <a:ext cx="2290800" cy="335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 rotWithShape="1">
          <a:blip r:embed="rId2">
            <a:alphaModFix/>
          </a:blip>
          <a:srcRect t="2801" b="12802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" name="Google Shape;109;p19"/>
          <p:cNvGrpSpPr/>
          <p:nvPr/>
        </p:nvGrpSpPr>
        <p:grpSpPr>
          <a:xfrm>
            <a:off x="-861225" y="-287112"/>
            <a:ext cx="10866451" cy="6403522"/>
            <a:chOff x="-861225" y="-287112"/>
            <a:chExt cx="10866451" cy="6403522"/>
          </a:xfrm>
        </p:grpSpPr>
        <p:pic>
          <p:nvPicPr>
            <p:cNvPr id="110" name="Google Shape;110;p19"/>
            <p:cNvPicPr preferRelativeResize="0"/>
            <p:nvPr/>
          </p:nvPicPr>
          <p:blipFill rotWithShape="1">
            <a:blip r:embed="rId3">
              <a:alphaModFix/>
            </a:blip>
            <a:srcRect l="14083" t="6995" r="50008" b="12509"/>
            <a:stretch/>
          </p:blipFill>
          <p:spPr>
            <a:xfrm>
              <a:off x="-861225" y="-287112"/>
              <a:ext cx="3913201" cy="64035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19"/>
            <p:cNvPicPr preferRelativeResize="0"/>
            <p:nvPr/>
          </p:nvPicPr>
          <p:blipFill rotWithShape="1">
            <a:blip r:embed="rId3">
              <a:alphaModFix/>
            </a:blip>
            <a:srcRect l="14083" t="6995" r="50008" b="12509"/>
            <a:stretch/>
          </p:blipFill>
          <p:spPr>
            <a:xfrm flipH="1">
              <a:off x="6092025" y="-287112"/>
              <a:ext cx="3913201" cy="64035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2570271" y="539500"/>
            <a:ext cx="40035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1"/>
          </p:nvPr>
        </p:nvSpPr>
        <p:spPr>
          <a:xfrm>
            <a:off x="2570237" y="1507425"/>
            <a:ext cx="40035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9"/>
          <p:cNvSpPr txBox="1"/>
          <p:nvPr/>
        </p:nvSpPr>
        <p:spPr>
          <a:xfrm>
            <a:off x="2549575" y="3745672"/>
            <a:ext cx="4044900" cy="49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CREDITS:</a:t>
            </a: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This presentation template was created by </a:t>
            </a:r>
            <a:r>
              <a:rPr lang="en" sz="1000" b="1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and includes icons by </a:t>
            </a:r>
            <a:r>
              <a:rPr lang="en" sz="1000" b="1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" sz="1000" b="1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 b="1" u="sng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60" r:id="rId6"/>
    <p:sldLayoutId id="2147483662" r:id="rId7"/>
    <p:sldLayoutId id="2147483663" r:id="rId8"/>
    <p:sldLayoutId id="2147483665" r:id="rId9"/>
    <p:sldLayoutId id="2147483666" r:id="rId10"/>
    <p:sldLayoutId id="2147483667" r:id="rId11"/>
    <p:sldLayoutId id="2147483668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victorsoeiro/netflix-tv-shows-and-movie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lillykolliniati/Git-project-1-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ctrTitle"/>
          </p:nvPr>
        </p:nvSpPr>
        <p:spPr>
          <a:xfrm>
            <a:off x="1700696" y="803965"/>
            <a:ext cx="5739754" cy="29831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TV SHOWS</a:t>
            </a:r>
            <a:br>
              <a:rPr lang="en" sz="4400" dirty="0"/>
            </a:br>
            <a:r>
              <a:rPr lang="en" sz="4400" dirty="0"/>
              <a:t>&amp;</a:t>
            </a:r>
            <a:br>
              <a:rPr lang="en" sz="4400" dirty="0"/>
            </a:br>
            <a:r>
              <a:rPr lang="en" sz="4400" dirty="0"/>
              <a:t>MOVIES</a:t>
            </a:r>
            <a:br>
              <a:rPr lang="en" sz="6400" dirty="0"/>
            </a:br>
            <a:r>
              <a:rPr lang="en" sz="2800" dirty="0"/>
              <a:t>NETFLIX</a:t>
            </a:r>
            <a:endParaRPr sz="2800" dirty="0"/>
          </a:p>
        </p:txBody>
      </p:sp>
      <p:sp>
        <p:nvSpPr>
          <p:cNvPr id="136" name="Google Shape;136;p26"/>
          <p:cNvSpPr txBox="1">
            <a:spLocks noGrp="1"/>
          </p:cNvSpPr>
          <p:nvPr>
            <p:ph type="subTitle" idx="1"/>
          </p:nvPr>
        </p:nvSpPr>
        <p:spPr>
          <a:xfrm>
            <a:off x="3295371" y="4009875"/>
            <a:ext cx="2477852" cy="7564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Clelia Chelmi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Katerina Psallida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Lilly Kolliniati</a:t>
            </a:r>
            <a:endParaRPr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2"/>
          <p:cNvSpPr txBox="1">
            <a:spLocks noGrp="1"/>
          </p:cNvSpPr>
          <p:nvPr>
            <p:ph type="title"/>
          </p:nvPr>
        </p:nvSpPr>
        <p:spPr>
          <a:xfrm>
            <a:off x="720000" y="474002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Genres</a:t>
            </a:r>
            <a:br>
              <a:rPr lang="en" sz="2800" dirty="0"/>
            </a:br>
            <a:r>
              <a:rPr lang="en" sz="2800" dirty="0"/>
              <a:t>Most highly rated based on IMDB score   </a:t>
            </a:r>
            <a:br>
              <a:rPr lang="en" dirty="0"/>
            </a:b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F4F084-17A5-0AD9-D1BF-C36F9B3E4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323" y="1707201"/>
            <a:ext cx="5857918" cy="296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27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D2D4F-B328-2260-DCFC-33BAE7FF0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21225"/>
            <a:ext cx="7704000" cy="4013830"/>
          </a:xfrm>
        </p:spPr>
        <p:txBody>
          <a:bodyPr/>
          <a:lstStyle/>
          <a:p>
            <a:pPr algn="l"/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Our analysis showed that comedies and documentaries take the top two spots, whereas the</a:t>
            </a:r>
            <a:b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bottom three positions are occupied by genres such as drama, comedy-drama and drama-</a:t>
            </a:r>
            <a:b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romance movies and TV shows.</a:t>
            </a:r>
            <a:b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 analyzed the distribution of movie &amp;amp; TV-shows genres and their impact on the IMDB score.</a:t>
            </a:r>
            <a:b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top 10 most common genres are drama, fantasy, comedy, thriller, action, animation,</a:t>
            </a:r>
            <a:b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romance, drama, horror and sci-fi.</a:t>
            </a:r>
            <a:b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 concluded that content creators working for Netflix should continue producing drama,</a:t>
            </a:r>
            <a:b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comedy and romance movies/TV-shows, with a focus on drama genre as this is associated with high IMDB scores; fantasy, thriller and action movies should be carefully considered for production.</a:t>
            </a: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99970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30"/>
          <p:cNvGrpSpPr/>
          <p:nvPr/>
        </p:nvGrpSpPr>
        <p:grpSpPr>
          <a:xfrm>
            <a:off x="686550" y="806513"/>
            <a:ext cx="2823875" cy="3530475"/>
            <a:chOff x="580963" y="907125"/>
            <a:chExt cx="2823875" cy="3530475"/>
          </a:xfrm>
        </p:grpSpPr>
        <p:pic>
          <p:nvPicPr>
            <p:cNvPr id="183" name="Google Shape;183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02113" y="3216675"/>
              <a:ext cx="1981573" cy="1220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30"/>
            <p:cNvPicPr preferRelativeResize="0"/>
            <p:nvPr/>
          </p:nvPicPr>
          <p:blipFill rotWithShape="1">
            <a:blip r:embed="rId4">
              <a:alphaModFix/>
            </a:blip>
            <a:srcRect l="14081" t="6995" r="14074" b="12509"/>
            <a:stretch/>
          </p:blipFill>
          <p:spPr>
            <a:xfrm>
              <a:off x="580963" y="907125"/>
              <a:ext cx="2823875" cy="23095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6" name="Google Shape;186;p30"/>
          <p:cNvSpPr txBox="1">
            <a:spLocks noGrp="1"/>
          </p:cNvSpPr>
          <p:nvPr>
            <p:ph type="title"/>
          </p:nvPr>
        </p:nvSpPr>
        <p:spPr>
          <a:xfrm>
            <a:off x="3815275" y="1405875"/>
            <a:ext cx="4615500" cy="18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Content type Analysis </a:t>
            </a:r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 idx="2"/>
          </p:nvPr>
        </p:nvSpPr>
        <p:spPr>
          <a:xfrm>
            <a:off x="1464288" y="1303087"/>
            <a:ext cx="1268400" cy="116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II.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758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2"/>
          <p:cNvSpPr txBox="1">
            <a:spLocks noGrp="1"/>
          </p:cNvSpPr>
          <p:nvPr>
            <p:ph type="title"/>
          </p:nvPr>
        </p:nvSpPr>
        <p:spPr>
          <a:xfrm>
            <a:off x="720000" y="474002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Content type</a:t>
            </a:r>
            <a:br>
              <a:rPr lang="en-US" sz="2800" dirty="0"/>
            </a:b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04137B-2F46-53C4-3032-228F9B049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388" y="1822752"/>
            <a:ext cx="3190898" cy="291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02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2"/>
          <p:cNvSpPr txBox="1">
            <a:spLocks noGrp="1"/>
          </p:cNvSpPr>
          <p:nvPr>
            <p:ph type="title"/>
          </p:nvPr>
        </p:nvSpPr>
        <p:spPr>
          <a:xfrm>
            <a:off x="565452" y="474002"/>
            <a:ext cx="842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 type – Movies </a:t>
            </a:r>
            <a:br>
              <a:rPr lang="en" sz="2800" dirty="0"/>
            </a:br>
            <a:r>
              <a:rPr lang="en" sz="2400" dirty="0"/>
              <a:t>Most popular films based on IMDB score</a:t>
            </a:r>
            <a:br>
              <a:rPr lang="en" dirty="0"/>
            </a:b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C5B631-2EDB-50DA-572B-525BB5548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445" y="1522964"/>
            <a:ext cx="4348871" cy="342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22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>
            <a:spLocks noGrp="1"/>
          </p:cNvSpPr>
          <p:nvPr>
            <p:ph type="body" idx="1"/>
          </p:nvPr>
        </p:nvSpPr>
        <p:spPr>
          <a:xfrm>
            <a:off x="726450" y="1664225"/>
            <a:ext cx="3541800" cy="22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41300" lvl="0" indent="-215900" algn="l" rtl="0">
              <a:spcBef>
                <a:spcPts val="1600"/>
              </a:spcBef>
              <a:spcAft>
                <a:spcPts val="0"/>
              </a:spcAft>
              <a:buSzPts val="1400"/>
              <a:buChar char="📽"/>
            </a:pPr>
            <a:r>
              <a:rPr lang="en-GB" dirty="0">
                <a:solidFill>
                  <a:schemeClr val="dk1"/>
                </a:solidFill>
              </a:rPr>
              <a:t>Film duration &gt;</a:t>
            </a:r>
            <a:r>
              <a:rPr lang="en-GB" dirty="0"/>
              <a:t> 3hours: 7 films</a:t>
            </a:r>
          </a:p>
          <a:p>
            <a:pPr marL="241300" indent="-215900">
              <a:spcBef>
                <a:spcPts val="1600"/>
              </a:spcBef>
            </a:pPr>
            <a:r>
              <a:rPr lang="en-GB" dirty="0">
                <a:solidFill>
                  <a:schemeClr val="dk1"/>
                </a:solidFill>
              </a:rPr>
              <a:t>Film duration &gt;</a:t>
            </a:r>
            <a:r>
              <a:rPr lang="en-GB" dirty="0"/>
              <a:t> 2hours: 441 films</a:t>
            </a:r>
          </a:p>
          <a:p>
            <a:pPr marL="241300" indent="-215900">
              <a:spcBef>
                <a:spcPts val="1600"/>
              </a:spcBef>
            </a:pPr>
            <a:r>
              <a:rPr lang="en-GB" dirty="0">
                <a:solidFill>
                  <a:schemeClr val="dk1"/>
                </a:solidFill>
              </a:rPr>
              <a:t>80% of films have duration </a:t>
            </a:r>
            <a:r>
              <a:rPr lang="en-GB" dirty="0"/>
              <a:t>&lt; 2hours</a:t>
            </a:r>
          </a:p>
          <a:p>
            <a:pPr marL="241300" indent="-215900">
              <a:spcBef>
                <a:spcPts val="1600"/>
              </a:spcBef>
            </a:pPr>
            <a:endParaRPr lang="en-GB" dirty="0"/>
          </a:p>
          <a:p>
            <a:pPr marL="25400" lvl="0" indent="0" algn="l" rtl="0">
              <a:spcBef>
                <a:spcPts val="1600"/>
              </a:spcBef>
              <a:spcAft>
                <a:spcPts val="0"/>
              </a:spcAft>
              <a:buSzPts val="1400"/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25400" lvl="0" indent="0" algn="l" rtl="0">
              <a:spcBef>
                <a:spcPts val="1600"/>
              </a:spcBef>
              <a:spcAft>
                <a:spcPts val="0"/>
              </a:spcAft>
              <a:buSzPts val="1400"/>
              <a:buNone/>
            </a:pPr>
            <a:endParaRPr dirty="0">
              <a:solidFill>
                <a:schemeClr val="dk1"/>
              </a:solidFill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>
                <a:solidFill>
                  <a:schemeClr val="dk1"/>
                </a:solidFill>
              </a:rPr>
              <a:t> 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" name="Google Shape;490;p42">
            <a:extLst>
              <a:ext uri="{FF2B5EF4-FFF2-40B4-BE49-F238E27FC236}">
                <a16:creationId xmlns:a16="http://schemas.microsoft.com/office/drawing/2014/main" id="{B3C6BD45-47C7-1B8F-5C70-C21A30C816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74002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 type – Movies </a:t>
            </a:r>
            <a:br>
              <a:rPr lang="en" sz="2800" dirty="0"/>
            </a:br>
            <a:r>
              <a:rPr lang="en" sz="2800" dirty="0"/>
              <a:t>Film duration and ratings     </a:t>
            </a:r>
            <a:br>
              <a:rPr lang="en" dirty="0"/>
            </a:b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F68CD9-A2BE-1C57-B72A-8AC7C2D7F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250" y="1664225"/>
            <a:ext cx="4424118" cy="328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8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2"/>
          <p:cNvSpPr txBox="1">
            <a:spLocks noGrp="1"/>
          </p:cNvSpPr>
          <p:nvPr>
            <p:ph type="title"/>
          </p:nvPr>
        </p:nvSpPr>
        <p:spPr>
          <a:xfrm>
            <a:off x="565452" y="431072"/>
            <a:ext cx="842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 type – TV Shows </a:t>
            </a:r>
            <a:br>
              <a:rPr lang="en" sz="2800" dirty="0"/>
            </a:br>
            <a:r>
              <a:rPr lang="en" sz="2400" dirty="0"/>
              <a:t>Most popular </a:t>
            </a:r>
            <a:r>
              <a:rPr lang="en-GB" sz="2400" dirty="0"/>
              <a:t>TV Shows</a:t>
            </a:r>
            <a:r>
              <a:rPr lang="en" sz="2400" dirty="0"/>
              <a:t> based on IMDB score</a:t>
            </a:r>
            <a:br>
              <a:rPr lang="en" dirty="0"/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33C31A-23BF-5E51-1DFB-C61BD8A1A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684" y="1430321"/>
            <a:ext cx="4944229" cy="364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142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0;p42">
            <a:extLst>
              <a:ext uri="{FF2B5EF4-FFF2-40B4-BE49-F238E27FC236}">
                <a16:creationId xmlns:a16="http://schemas.microsoft.com/office/drawing/2014/main" id="{B3C6BD45-47C7-1B8F-5C70-C21A30C816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74002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 type –  TV Shows  </a:t>
            </a:r>
            <a:br>
              <a:rPr lang="en" sz="2800" dirty="0"/>
            </a:br>
            <a:r>
              <a:rPr lang="en" sz="2800" dirty="0"/>
              <a:t>TV Shows seasonality and ratings     </a:t>
            </a:r>
            <a:br>
              <a:rPr lang="en" dirty="0"/>
            </a:br>
            <a:endParaRPr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F77310-3F6E-85E9-2943-27FA43F22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868" y="3322749"/>
            <a:ext cx="4473098" cy="16501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FB87BD-39D6-F36E-4A4F-28675AFC1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55" y="1600433"/>
            <a:ext cx="3463431" cy="20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00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0;p42">
            <a:extLst>
              <a:ext uri="{FF2B5EF4-FFF2-40B4-BE49-F238E27FC236}">
                <a16:creationId xmlns:a16="http://schemas.microsoft.com/office/drawing/2014/main" id="{B3C6BD45-47C7-1B8F-5C70-C21A30C816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74002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Approximately 62% of the titles available on Netflix belong to the category of movies, while only</a:t>
            </a:r>
            <a:b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around 38% fall under the TV shows category.</a:t>
            </a:r>
            <a:b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 found the top 10 of TV-shows and the top 10 of movies, based on their IMDB score.</a:t>
            </a:r>
            <a:b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Most of the TV-shows available on Netflix, ran for 1 season. Only a few TV shows</a:t>
            </a:r>
            <a:b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extend beyond a single season.</a:t>
            </a:r>
            <a:b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 observe that the movies with a runtime of about 180 minutes have an IMDB score between</a:t>
            </a:r>
            <a:b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6.5 and 8, therefore Netflix may need to invest in creating movies with less than 180 minutes</a:t>
            </a:r>
            <a:b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runtime.</a:t>
            </a:r>
            <a:b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en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sz="1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219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30"/>
          <p:cNvGrpSpPr/>
          <p:nvPr/>
        </p:nvGrpSpPr>
        <p:grpSpPr>
          <a:xfrm>
            <a:off x="686550" y="806513"/>
            <a:ext cx="2823875" cy="3530475"/>
            <a:chOff x="580963" y="907125"/>
            <a:chExt cx="2823875" cy="3530475"/>
          </a:xfrm>
        </p:grpSpPr>
        <p:pic>
          <p:nvPicPr>
            <p:cNvPr id="183" name="Google Shape;183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02113" y="3216675"/>
              <a:ext cx="1981573" cy="1220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30"/>
            <p:cNvPicPr preferRelativeResize="0"/>
            <p:nvPr/>
          </p:nvPicPr>
          <p:blipFill rotWithShape="1">
            <a:blip r:embed="rId4">
              <a:alphaModFix/>
            </a:blip>
            <a:srcRect l="14081" t="6995" r="14074" b="12509"/>
            <a:stretch/>
          </p:blipFill>
          <p:spPr>
            <a:xfrm>
              <a:off x="580963" y="907125"/>
              <a:ext cx="2823875" cy="23095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6" name="Google Shape;186;p30"/>
          <p:cNvSpPr txBox="1">
            <a:spLocks noGrp="1"/>
          </p:cNvSpPr>
          <p:nvPr>
            <p:ph type="title"/>
          </p:nvPr>
        </p:nvSpPr>
        <p:spPr>
          <a:xfrm>
            <a:off x="3815275" y="1405875"/>
            <a:ext cx="4615500" cy="18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Director Analysis </a:t>
            </a:r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 idx="2"/>
          </p:nvPr>
        </p:nvSpPr>
        <p:spPr>
          <a:xfrm>
            <a:off x="1464288" y="1303087"/>
            <a:ext cx="1268400" cy="116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III.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0889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8"/>
          <p:cNvPicPr preferRelativeResize="0"/>
          <p:nvPr/>
        </p:nvPicPr>
        <p:blipFill rotWithShape="1">
          <a:blip r:embed="rId3">
            <a:alphaModFix/>
          </a:blip>
          <a:srcRect l="14081" t="6995" r="14074" b="12509"/>
          <a:stretch/>
        </p:blipFill>
        <p:spPr>
          <a:xfrm>
            <a:off x="659511" y="1618741"/>
            <a:ext cx="1231514" cy="1007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8"/>
          <p:cNvPicPr preferRelativeResize="0"/>
          <p:nvPr/>
        </p:nvPicPr>
        <p:blipFill rotWithShape="1">
          <a:blip r:embed="rId3">
            <a:alphaModFix/>
          </a:blip>
          <a:srcRect l="14081" t="6995" r="14074" b="12509"/>
          <a:stretch/>
        </p:blipFill>
        <p:spPr>
          <a:xfrm>
            <a:off x="659561" y="3296691"/>
            <a:ext cx="1231514" cy="1007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8"/>
          <p:cNvPicPr preferRelativeResize="0"/>
          <p:nvPr/>
        </p:nvPicPr>
        <p:blipFill rotWithShape="1">
          <a:blip r:embed="rId3">
            <a:alphaModFix/>
          </a:blip>
          <a:srcRect l="14081" t="6995" r="14074" b="12509"/>
          <a:stretch/>
        </p:blipFill>
        <p:spPr>
          <a:xfrm>
            <a:off x="4740286" y="1618741"/>
            <a:ext cx="1231514" cy="1007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8"/>
          <p:cNvPicPr preferRelativeResize="0"/>
          <p:nvPr/>
        </p:nvPicPr>
        <p:blipFill rotWithShape="1">
          <a:blip r:embed="rId3">
            <a:alphaModFix/>
          </a:blip>
          <a:srcRect l="14081" t="6995" r="14074" b="12509"/>
          <a:stretch/>
        </p:blipFill>
        <p:spPr>
          <a:xfrm>
            <a:off x="4740336" y="3296691"/>
            <a:ext cx="1231514" cy="100723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8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 b="0"/>
          </a:p>
        </p:txBody>
      </p:sp>
      <p:sp>
        <p:nvSpPr>
          <p:cNvPr id="155" name="Google Shape;155;p28"/>
          <p:cNvSpPr txBox="1">
            <a:spLocks noGrp="1"/>
          </p:cNvSpPr>
          <p:nvPr>
            <p:ph type="subTitle" idx="1"/>
          </p:nvPr>
        </p:nvSpPr>
        <p:spPr>
          <a:xfrm>
            <a:off x="2043525" y="2028200"/>
            <a:ext cx="229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GB" dirty="0"/>
              <a:t>Business case 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Areas of investigation</a:t>
            </a:r>
            <a:endParaRPr dirty="0"/>
          </a:p>
        </p:txBody>
      </p:sp>
      <p:sp>
        <p:nvSpPr>
          <p:cNvPr id="156" name="Google Shape;156;p28"/>
          <p:cNvSpPr txBox="1">
            <a:spLocks noGrp="1"/>
          </p:cNvSpPr>
          <p:nvPr>
            <p:ph type="title" idx="2"/>
          </p:nvPr>
        </p:nvSpPr>
        <p:spPr>
          <a:xfrm>
            <a:off x="908575" y="1805750"/>
            <a:ext cx="733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7" name="Google Shape;157;p28"/>
          <p:cNvSpPr txBox="1">
            <a:spLocks noGrp="1"/>
          </p:cNvSpPr>
          <p:nvPr>
            <p:ph type="subTitle" idx="3"/>
          </p:nvPr>
        </p:nvSpPr>
        <p:spPr>
          <a:xfrm>
            <a:off x="2043425" y="1671200"/>
            <a:ext cx="2295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</a:t>
            </a:r>
            <a:endParaRPr dirty="0"/>
          </a:p>
        </p:txBody>
      </p:sp>
      <p:sp>
        <p:nvSpPr>
          <p:cNvPr id="158" name="Google Shape;158;p28"/>
          <p:cNvSpPr txBox="1">
            <a:spLocks noGrp="1"/>
          </p:cNvSpPr>
          <p:nvPr>
            <p:ph type="subTitle" idx="4"/>
          </p:nvPr>
        </p:nvSpPr>
        <p:spPr>
          <a:xfrm>
            <a:off x="2043525" y="3706150"/>
            <a:ext cx="229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Conclusions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Recommendations </a:t>
            </a:r>
          </a:p>
        </p:txBody>
      </p:sp>
      <p:sp>
        <p:nvSpPr>
          <p:cNvPr id="159" name="Google Shape;159;p28"/>
          <p:cNvSpPr txBox="1">
            <a:spLocks noGrp="1"/>
          </p:cNvSpPr>
          <p:nvPr>
            <p:ph type="title" idx="5"/>
          </p:nvPr>
        </p:nvSpPr>
        <p:spPr>
          <a:xfrm>
            <a:off x="908575" y="3483700"/>
            <a:ext cx="733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0" name="Google Shape;160;p28"/>
          <p:cNvSpPr txBox="1">
            <a:spLocks noGrp="1"/>
          </p:cNvSpPr>
          <p:nvPr>
            <p:ph type="subTitle" idx="6"/>
          </p:nvPr>
        </p:nvSpPr>
        <p:spPr>
          <a:xfrm>
            <a:off x="2043425" y="3349150"/>
            <a:ext cx="2295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</a:t>
            </a:r>
            <a:endParaRPr dirty="0"/>
          </a:p>
        </p:txBody>
      </p:sp>
      <p:sp>
        <p:nvSpPr>
          <p:cNvPr id="161" name="Google Shape;161;p28"/>
          <p:cNvSpPr txBox="1">
            <a:spLocks noGrp="1"/>
          </p:cNvSpPr>
          <p:nvPr>
            <p:ph type="subTitle" idx="7"/>
          </p:nvPr>
        </p:nvSpPr>
        <p:spPr>
          <a:xfrm>
            <a:off x="6128700" y="2028200"/>
            <a:ext cx="229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Genres – Duration Directors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2" name="Google Shape;162;p28"/>
          <p:cNvSpPr txBox="1">
            <a:spLocks noGrp="1"/>
          </p:cNvSpPr>
          <p:nvPr>
            <p:ph type="title" idx="8"/>
          </p:nvPr>
        </p:nvSpPr>
        <p:spPr>
          <a:xfrm>
            <a:off x="4993750" y="1805750"/>
            <a:ext cx="733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subTitle" idx="9"/>
          </p:nvPr>
        </p:nvSpPr>
        <p:spPr>
          <a:xfrm>
            <a:off x="6128600" y="1671200"/>
            <a:ext cx="2295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Analysing the data</a:t>
            </a:r>
            <a:endParaRPr dirty="0"/>
          </a:p>
        </p:txBody>
      </p:sp>
      <p:sp>
        <p:nvSpPr>
          <p:cNvPr id="164" name="Google Shape;164;p28"/>
          <p:cNvSpPr txBox="1">
            <a:spLocks noGrp="1"/>
          </p:cNvSpPr>
          <p:nvPr>
            <p:ph type="subTitle" idx="13"/>
          </p:nvPr>
        </p:nvSpPr>
        <p:spPr>
          <a:xfrm>
            <a:off x="6128700" y="3706150"/>
            <a:ext cx="229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Q&amp;A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Appendix</a:t>
            </a:r>
          </a:p>
        </p:txBody>
      </p:sp>
      <p:sp>
        <p:nvSpPr>
          <p:cNvPr id="165" name="Google Shape;165;p28"/>
          <p:cNvSpPr txBox="1">
            <a:spLocks noGrp="1"/>
          </p:cNvSpPr>
          <p:nvPr>
            <p:ph type="title" idx="14"/>
          </p:nvPr>
        </p:nvSpPr>
        <p:spPr>
          <a:xfrm>
            <a:off x="4993750" y="3483700"/>
            <a:ext cx="733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subTitle" idx="15"/>
          </p:nvPr>
        </p:nvSpPr>
        <p:spPr>
          <a:xfrm>
            <a:off x="6128600" y="3349150"/>
            <a:ext cx="2295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Closing 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0;p42">
            <a:extLst>
              <a:ext uri="{FF2B5EF4-FFF2-40B4-BE49-F238E27FC236}">
                <a16:creationId xmlns:a16="http://schemas.microsoft.com/office/drawing/2014/main" id="{B3C6BD45-47C7-1B8F-5C70-C21A30C816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74002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dirty="0"/>
              <a:t>Directors  </a:t>
            </a:r>
            <a:br>
              <a:rPr lang="en-US" sz="2800" dirty="0"/>
            </a:br>
            <a:r>
              <a:rPr lang="en-US" sz="2800" dirty="0"/>
              <a:t>Most popular directors based on IMDB score     </a:t>
            </a:r>
            <a:br>
              <a:rPr lang="en-US" dirty="0"/>
            </a:b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Abril Fatface"/>
              </a:rPr>
              <a:t>The most popular directors on Netflix, are mainly international, but their productions are very</a:t>
            </a:r>
            <a:b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Abril Fatface"/>
              </a:rPr>
            </a:b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Abril Fatface"/>
              </a:rPr>
              <a:t>well -known series/films.</a:t>
            </a:r>
            <a:b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Abril Fatface"/>
              </a:rPr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B0246E-8113-0016-233F-FCD73F5B8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975541"/>
            <a:ext cx="4184112" cy="28106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3A872E-4184-3D6C-A4A6-4C7210C34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0963" y="1975541"/>
            <a:ext cx="3314724" cy="207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619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30"/>
          <p:cNvGrpSpPr/>
          <p:nvPr/>
        </p:nvGrpSpPr>
        <p:grpSpPr>
          <a:xfrm>
            <a:off x="686550" y="806513"/>
            <a:ext cx="2823875" cy="3530475"/>
            <a:chOff x="580963" y="907125"/>
            <a:chExt cx="2823875" cy="3530475"/>
          </a:xfrm>
        </p:grpSpPr>
        <p:pic>
          <p:nvPicPr>
            <p:cNvPr id="183" name="Google Shape;183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02113" y="3216675"/>
              <a:ext cx="1981573" cy="1220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30"/>
            <p:cNvPicPr preferRelativeResize="0"/>
            <p:nvPr/>
          </p:nvPicPr>
          <p:blipFill rotWithShape="1">
            <a:blip r:embed="rId4">
              <a:alphaModFix/>
            </a:blip>
            <a:srcRect l="14081" t="6995" r="14074" b="12509"/>
            <a:stretch/>
          </p:blipFill>
          <p:spPr>
            <a:xfrm>
              <a:off x="580963" y="907125"/>
              <a:ext cx="2823875" cy="23095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6" name="Google Shape;186;p30"/>
          <p:cNvSpPr txBox="1">
            <a:spLocks noGrp="1"/>
          </p:cNvSpPr>
          <p:nvPr>
            <p:ph type="title"/>
          </p:nvPr>
        </p:nvSpPr>
        <p:spPr>
          <a:xfrm>
            <a:off x="3815275" y="1405875"/>
            <a:ext cx="4615500" cy="18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Summary</a:t>
            </a:r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 idx="2"/>
          </p:nvPr>
        </p:nvSpPr>
        <p:spPr>
          <a:xfrm>
            <a:off x="1464288" y="1303087"/>
            <a:ext cx="1268400" cy="116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9235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48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1057" name="Google Shape;1057;p48"/>
          <p:cNvSpPr txBox="1"/>
          <p:nvPr/>
        </p:nvSpPr>
        <p:spPr>
          <a:xfrm>
            <a:off x="502470" y="1312975"/>
            <a:ext cx="6160200" cy="3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📽"/>
            </a:pPr>
            <a:r>
              <a:rPr lang="en-US" sz="1200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Abril Fatface"/>
              </a:rPr>
              <a:t>Based on this analysis we concluded the following:</a:t>
            </a: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📽"/>
            </a:pPr>
            <a:r>
              <a:rPr lang="en-US" sz="1200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Abril Fatface"/>
              </a:rPr>
              <a:t>Netflix content is based more on movies, than TV Shows.</a:t>
            </a: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📽"/>
            </a:pPr>
            <a:r>
              <a:rPr lang="en-US" sz="1200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Abril Fatface"/>
              </a:rPr>
              <a:t>Most titles are Dramas.</a:t>
            </a: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📽"/>
            </a:pPr>
            <a:r>
              <a:rPr lang="en-US" sz="1200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Abril Fatface"/>
              </a:rPr>
              <a:t>Most popular movies keep us in front of the screen for more than 120 minutes and TV</a:t>
            </a: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📽"/>
            </a:pPr>
            <a:r>
              <a:rPr lang="en-US" sz="1200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Abril Fatface"/>
              </a:rPr>
              <a:t>Shows have only one season.</a:t>
            </a: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📽"/>
            </a:pPr>
            <a:r>
              <a:rPr lang="en-US" sz="1200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Abril Fatface"/>
              </a:rPr>
              <a:t>International directors based on IMDB scores stand out in film and TV-shows production.</a:t>
            </a: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📽"/>
            </a:pPr>
            <a:r>
              <a:rPr lang="en-US" sz="1200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Abril Fatface"/>
              </a:rPr>
              <a:t>Netflix started gaining traction after 2015.</a:t>
            </a:r>
            <a:endParaRPr lang="en-GB" sz="1200" dirty="0">
              <a:solidFill>
                <a:schemeClr val="hlink"/>
              </a:solidFill>
              <a:latin typeface="Roboto"/>
              <a:ea typeface="Roboto"/>
              <a:cs typeface="Roboto"/>
              <a:sym typeface="Abril Fatface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📽"/>
            </a:pPr>
            <a:endParaRPr sz="1200" dirty="0">
              <a:solidFill>
                <a:schemeClr val="hlink"/>
              </a:solidFill>
              <a:latin typeface="Roboto"/>
              <a:ea typeface="Roboto"/>
              <a:cs typeface="Roboto"/>
              <a:sym typeface="Abril Fatface"/>
            </a:endParaRPr>
          </a:p>
        </p:txBody>
      </p:sp>
    </p:spTree>
    <p:extLst>
      <p:ext uri="{BB962C8B-B14F-4D97-AF65-F5344CB8AC3E}">
        <p14:creationId xmlns:p14="http://schemas.microsoft.com/office/powerpoint/2010/main" val="2377831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30"/>
          <p:cNvGrpSpPr/>
          <p:nvPr/>
        </p:nvGrpSpPr>
        <p:grpSpPr>
          <a:xfrm>
            <a:off x="686550" y="806513"/>
            <a:ext cx="2823875" cy="3530475"/>
            <a:chOff x="580963" y="907125"/>
            <a:chExt cx="2823875" cy="3530475"/>
          </a:xfrm>
        </p:grpSpPr>
        <p:pic>
          <p:nvPicPr>
            <p:cNvPr id="183" name="Google Shape;183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02113" y="3216675"/>
              <a:ext cx="1981573" cy="1220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30"/>
            <p:cNvPicPr preferRelativeResize="0"/>
            <p:nvPr/>
          </p:nvPicPr>
          <p:blipFill rotWithShape="1">
            <a:blip r:embed="rId4">
              <a:alphaModFix/>
            </a:blip>
            <a:srcRect l="14081" t="6995" r="14074" b="12509"/>
            <a:stretch/>
          </p:blipFill>
          <p:spPr>
            <a:xfrm>
              <a:off x="580963" y="907125"/>
              <a:ext cx="2823875" cy="23095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6" name="Google Shape;186;p30"/>
          <p:cNvSpPr txBox="1">
            <a:spLocks noGrp="1"/>
          </p:cNvSpPr>
          <p:nvPr>
            <p:ph type="title"/>
          </p:nvPr>
        </p:nvSpPr>
        <p:spPr>
          <a:xfrm>
            <a:off x="3815275" y="1405875"/>
            <a:ext cx="4615500" cy="18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Closing </a:t>
            </a:r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 idx="2"/>
          </p:nvPr>
        </p:nvSpPr>
        <p:spPr>
          <a:xfrm>
            <a:off x="1464288" y="1303087"/>
            <a:ext cx="1268400" cy="116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9597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48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APPENDIX</a:t>
            </a:r>
            <a:endParaRPr dirty="0"/>
          </a:p>
        </p:txBody>
      </p:sp>
      <p:sp>
        <p:nvSpPr>
          <p:cNvPr id="1057" name="Google Shape;1057;p48"/>
          <p:cNvSpPr txBox="1"/>
          <p:nvPr/>
        </p:nvSpPr>
        <p:spPr>
          <a:xfrm>
            <a:off x="720000" y="1244524"/>
            <a:ext cx="6160200" cy="3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Resources</a:t>
            </a:r>
            <a:endParaRPr lang="en-GB" sz="1800" u="sng" dirty="0">
              <a:solidFill>
                <a:schemeClr val="hlink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📽"/>
            </a:pPr>
            <a:r>
              <a:rPr lang="en-GB" sz="12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</a:t>
            </a:r>
            <a:r>
              <a:rPr lang="en-GB" sz="12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Abril Fatfac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ttps://www.kaggle.com/datasets/victorsoeiro/netflix-tv-shows-and-movies</a:t>
            </a:r>
            <a:endParaRPr sz="1200" u="sng" dirty="0">
              <a:solidFill>
                <a:schemeClr val="hlink"/>
              </a:solidFill>
              <a:latin typeface="Roboto"/>
              <a:ea typeface="Roboto"/>
              <a:cs typeface="Roboto"/>
              <a:sym typeface="Abril Fatface"/>
            </a:endParaRPr>
          </a:p>
          <a:p>
            <a:pPr>
              <a:spcBef>
                <a:spcPts val="1000"/>
              </a:spcBef>
              <a:buSzPts val="1200"/>
            </a:pPr>
            <a:r>
              <a:rPr lang="en" sz="1800" dirty="0">
                <a:solidFill>
                  <a:schemeClr val="dk1"/>
                </a:solidFill>
                <a:latin typeface="Abril Fatface"/>
                <a:sym typeface="Abril Fatface"/>
              </a:rPr>
              <a:t>Disclaimers </a:t>
            </a:r>
            <a:endParaRPr sz="1800" dirty="0">
              <a:solidFill>
                <a:schemeClr val="dk1"/>
              </a:solidFill>
              <a:latin typeface="Abril Fatface"/>
              <a:sym typeface="Abril Fatface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📽"/>
            </a:pPr>
            <a:r>
              <a:rPr lang="en" sz="12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</a:rPr>
              <a:t>IMDB score values are as depicted on the dataset and not any weighted value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Github links</a:t>
            </a:r>
            <a:endParaRPr sz="1800" dirty="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📽"/>
            </a:pPr>
            <a:r>
              <a:rPr lang="en" sz="12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</a:rPr>
              <a:t>CC link: </a:t>
            </a: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📽"/>
            </a:pPr>
            <a:r>
              <a:rPr lang="en" sz="12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</a:rPr>
              <a:t>KP link: 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📽"/>
            </a:pPr>
            <a:r>
              <a:rPr lang="en" sz="1200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</a:rPr>
              <a:t>Lilly Kolliniati: </a:t>
            </a:r>
            <a:r>
              <a:rPr lang="en-GB" sz="12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https://github.com/lillykolliniati/Git-project-1-</a:t>
            </a:r>
            <a:endParaRPr lang="en" sz="1200" u="sng" dirty="0">
              <a:solidFill>
                <a:schemeClr val="hlink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📽"/>
            </a:pP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5"/>
          <p:cNvSpPr txBox="1">
            <a:spLocks noGrp="1"/>
          </p:cNvSpPr>
          <p:nvPr>
            <p:ph type="title"/>
          </p:nvPr>
        </p:nvSpPr>
        <p:spPr>
          <a:xfrm>
            <a:off x="2570271" y="539500"/>
            <a:ext cx="40035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545" name="Google Shape;545;p45"/>
          <p:cNvSpPr txBox="1">
            <a:spLocks noGrp="1"/>
          </p:cNvSpPr>
          <p:nvPr>
            <p:ph type="subTitle" idx="1"/>
          </p:nvPr>
        </p:nvSpPr>
        <p:spPr>
          <a:xfrm>
            <a:off x="2570237" y="2223045"/>
            <a:ext cx="40035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Do you have any questions?</a:t>
            </a:r>
            <a:endParaRPr sz="2000" b="1" dirty="0"/>
          </a:p>
        </p:txBody>
      </p:sp>
      <p:sp>
        <p:nvSpPr>
          <p:cNvPr id="546" name="Google Shape;546;p45"/>
          <p:cNvSpPr txBox="1"/>
          <p:nvPr/>
        </p:nvSpPr>
        <p:spPr>
          <a:xfrm>
            <a:off x="2496150" y="4246871"/>
            <a:ext cx="41517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Please keep this slide for attribution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30"/>
          <p:cNvGrpSpPr/>
          <p:nvPr/>
        </p:nvGrpSpPr>
        <p:grpSpPr>
          <a:xfrm>
            <a:off x="686550" y="806513"/>
            <a:ext cx="2823875" cy="3530475"/>
            <a:chOff x="580963" y="907125"/>
            <a:chExt cx="2823875" cy="3530475"/>
          </a:xfrm>
        </p:grpSpPr>
        <p:pic>
          <p:nvPicPr>
            <p:cNvPr id="183" name="Google Shape;183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02113" y="3216675"/>
              <a:ext cx="1981573" cy="1220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30"/>
            <p:cNvPicPr preferRelativeResize="0"/>
            <p:nvPr/>
          </p:nvPicPr>
          <p:blipFill rotWithShape="1">
            <a:blip r:embed="rId4">
              <a:alphaModFix/>
            </a:blip>
            <a:srcRect l="14081" t="6995" r="14074" b="12509"/>
            <a:stretch/>
          </p:blipFill>
          <p:spPr>
            <a:xfrm>
              <a:off x="580963" y="907125"/>
              <a:ext cx="2823875" cy="23095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6" name="Google Shape;186;p30"/>
          <p:cNvSpPr txBox="1">
            <a:spLocks noGrp="1"/>
          </p:cNvSpPr>
          <p:nvPr>
            <p:ph type="title"/>
          </p:nvPr>
        </p:nvSpPr>
        <p:spPr>
          <a:xfrm>
            <a:off x="3815275" y="1405875"/>
            <a:ext cx="4615500" cy="18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Introduction </a:t>
            </a:r>
            <a:endParaRPr dirty="0"/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 idx="2"/>
          </p:nvPr>
        </p:nvSpPr>
        <p:spPr>
          <a:xfrm>
            <a:off x="1464288" y="1303087"/>
            <a:ext cx="1268400" cy="116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case </a:t>
            </a:r>
            <a:endParaRPr dirty="0"/>
          </a:p>
        </p:txBody>
      </p:sp>
      <p:sp>
        <p:nvSpPr>
          <p:cNvPr id="193" name="Google Shape;193;p31"/>
          <p:cNvSpPr txBox="1">
            <a:spLocks noGrp="1"/>
          </p:cNvSpPr>
          <p:nvPr>
            <p:ph type="body" idx="1"/>
          </p:nvPr>
        </p:nvSpPr>
        <p:spPr>
          <a:xfrm>
            <a:off x="726450" y="1664225"/>
            <a:ext cx="3541800" cy="22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41300" lvl="0" indent="-215900" algn="l" rtl="0">
              <a:spcBef>
                <a:spcPts val="1600"/>
              </a:spcBef>
              <a:spcAft>
                <a:spcPts val="0"/>
              </a:spcAft>
              <a:buSzPts val="1400"/>
              <a:buChar char="📽"/>
            </a:pPr>
            <a:r>
              <a:rPr lang="en" dirty="0">
                <a:solidFill>
                  <a:schemeClr val="dk1"/>
                </a:solidFill>
              </a:rPr>
              <a:t>Who we are:  Film industry consultants </a:t>
            </a:r>
          </a:p>
          <a:p>
            <a:pPr marL="25400" lvl="0" indent="0" algn="l" rtl="0">
              <a:spcBef>
                <a:spcPts val="1600"/>
              </a:spcBef>
              <a:spcAft>
                <a:spcPts val="0"/>
              </a:spcAft>
              <a:buSzPts val="1400"/>
              <a:buNone/>
            </a:pPr>
            <a:endParaRPr dirty="0">
              <a:solidFill>
                <a:schemeClr val="dk1"/>
              </a:solidFill>
            </a:endParaRP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📽"/>
            </a:pPr>
            <a:r>
              <a:rPr lang="en" dirty="0">
                <a:solidFill>
                  <a:schemeClr val="dk1"/>
                </a:solidFill>
              </a:rPr>
              <a:t>Audience: </a:t>
            </a:r>
          </a:p>
          <a:p>
            <a:pPr marL="698500" lvl="1" indent="-215900">
              <a:buChar char="📽"/>
            </a:pPr>
            <a:r>
              <a:rPr lang="en" dirty="0"/>
              <a:t>Netflix management teams</a:t>
            </a:r>
          </a:p>
          <a:p>
            <a:pPr marL="698500" lvl="1" indent="-215900">
              <a:buChar char="📽"/>
            </a:pPr>
            <a:r>
              <a:rPr lang="en" dirty="0">
                <a:solidFill>
                  <a:schemeClr val="dk1"/>
                </a:solidFill>
              </a:rPr>
              <a:t>Film and movie producers</a:t>
            </a:r>
          </a:p>
          <a:p>
            <a:pPr marL="698500" lvl="1" indent="-215900">
              <a:buChar char="📽"/>
            </a:pPr>
            <a:r>
              <a:rPr lang="en" dirty="0"/>
              <a:t>Advertising agencies </a:t>
            </a:r>
            <a:endParaRPr lang="en-GB" dirty="0">
              <a:solidFill>
                <a:schemeClr val="dk1"/>
              </a:solidFill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solidFill>
                <a:schemeClr val="dk1"/>
              </a:solidFill>
            </a:endParaRP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📽"/>
            </a:pPr>
            <a:r>
              <a:rPr lang="en" dirty="0">
                <a:solidFill>
                  <a:schemeClr val="dk1"/>
                </a:solidFill>
              </a:rPr>
              <a:t>Goal: Recommendations for Netflix’s next year’s catalogue 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94" name="Google Shape;194;p31"/>
          <p:cNvPicPr preferRelativeResize="0"/>
          <p:nvPr/>
        </p:nvPicPr>
        <p:blipFill rotWithShape="1">
          <a:blip r:embed="rId3">
            <a:alphaModFix/>
          </a:blip>
          <a:srcRect l="26177" t="15247" r="19445"/>
          <a:stretch/>
        </p:blipFill>
        <p:spPr>
          <a:xfrm>
            <a:off x="5196950" y="4173666"/>
            <a:ext cx="2850570" cy="67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3878" r="16636"/>
          <a:stretch/>
        </p:blipFill>
        <p:spPr>
          <a:xfrm>
            <a:off x="4920637" y="1444225"/>
            <a:ext cx="3403200" cy="2857800"/>
          </a:xfrm>
          <a:prstGeom prst="ellipse">
            <a:avLst/>
          </a:prstGeom>
        </p:spPr>
      </p:pic>
      <p:pic>
        <p:nvPicPr>
          <p:cNvPr id="196" name="Google Shape;196;p31"/>
          <p:cNvPicPr preferRelativeResize="0"/>
          <p:nvPr/>
        </p:nvPicPr>
        <p:blipFill rotWithShape="1">
          <a:blip r:embed="rId5">
            <a:alphaModFix/>
          </a:blip>
          <a:srcRect l="9741" t="16947" r="17398" b="18660"/>
          <a:stretch/>
        </p:blipFill>
        <p:spPr>
          <a:xfrm>
            <a:off x="7676950" y="1333275"/>
            <a:ext cx="1129550" cy="114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Areas of investigation </a:t>
            </a:r>
            <a:endParaRPr dirty="0"/>
          </a:p>
        </p:txBody>
      </p:sp>
      <p:sp>
        <p:nvSpPr>
          <p:cNvPr id="258" name="Google Shape;258;p34"/>
          <p:cNvSpPr txBox="1">
            <a:spLocks noGrp="1"/>
          </p:cNvSpPr>
          <p:nvPr>
            <p:ph type="subTitle" idx="1"/>
          </p:nvPr>
        </p:nvSpPr>
        <p:spPr>
          <a:xfrm>
            <a:off x="334851" y="2464146"/>
            <a:ext cx="2682699" cy="9979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Components of a successful film or a successful show.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" name="Google Shape;259;p34"/>
          <p:cNvSpPr txBox="1">
            <a:spLocks noGrp="1"/>
          </p:cNvSpPr>
          <p:nvPr>
            <p:ph type="subTitle" idx="2"/>
          </p:nvPr>
        </p:nvSpPr>
        <p:spPr>
          <a:xfrm>
            <a:off x="3433362" y="2276293"/>
            <a:ext cx="22908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Most popular genres </a:t>
            </a:r>
            <a:endParaRPr dirty="0"/>
          </a:p>
        </p:txBody>
      </p:sp>
      <p:sp>
        <p:nvSpPr>
          <p:cNvPr id="260" name="Google Shape;260;p34"/>
          <p:cNvSpPr txBox="1">
            <a:spLocks noGrp="1"/>
          </p:cNvSpPr>
          <p:nvPr>
            <p:ph type="subTitle" idx="4"/>
          </p:nvPr>
        </p:nvSpPr>
        <p:spPr>
          <a:xfrm>
            <a:off x="4759899" y="4072694"/>
            <a:ext cx="22908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Most popular director</a:t>
            </a:r>
            <a:endParaRPr dirty="0"/>
          </a:p>
        </p:txBody>
      </p:sp>
      <p:sp>
        <p:nvSpPr>
          <p:cNvPr id="261" name="Google Shape;261;p34"/>
          <p:cNvSpPr txBox="1">
            <a:spLocks noGrp="1"/>
          </p:cNvSpPr>
          <p:nvPr>
            <p:ph type="subTitle" idx="5"/>
          </p:nvPr>
        </p:nvSpPr>
        <p:spPr>
          <a:xfrm>
            <a:off x="6139975" y="2276293"/>
            <a:ext cx="22908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Further analysis on a move or show level </a:t>
            </a:r>
            <a:endParaRPr dirty="0"/>
          </a:p>
        </p:txBody>
      </p:sp>
      <p:sp>
        <p:nvSpPr>
          <p:cNvPr id="264" name="Google Shape;264;p34"/>
          <p:cNvSpPr txBox="1">
            <a:spLocks noGrp="1"/>
          </p:cNvSpPr>
          <p:nvPr>
            <p:ph type="subTitle" idx="8"/>
          </p:nvPr>
        </p:nvSpPr>
        <p:spPr>
          <a:xfrm>
            <a:off x="3433362" y="1970648"/>
            <a:ext cx="2290800" cy="3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Genres</a:t>
            </a:r>
            <a:endParaRPr dirty="0"/>
          </a:p>
        </p:txBody>
      </p:sp>
      <p:sp>
        <p:nvSpPr>
          <p:cNvPr id="265" name="Google Shape;265;p34"/>
          <p:cNvSpPr txBox="1">
            <a:spLocks noGrp="1"/>
          </p:cNvSpPr>
          <p:nvPr>
            <p:ph type="subTitle" idx="9"/>
          </p:nvPr>
        </p:nvSpPr>
        <p:spPr>
          <a:xfrm>
            <a:off x="6139975" y="1970648"/>
            <a:ext cx="2290800" cy="3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 type</a:t>
            </a:r>
            <a:endParaRPr dirty="0"/>
          </a:p>
        </p:txBody>
      </p:sp>
      <p:sp>
        <p:nvSpPr>
          <p:cNvPr id="267" name="Google Shape;267;p34"/>
          <p:cNvSpPr txBox="1">
            <a:spLocks noGrp="1"/>
          </p:cNvSpPr>
          <p:nvPr>
            <p:ph type="subTitle" idx="14"/>
          </p:nvPr>
        </p:nvSpPr>
        <p:spPr>
          <a:xfrm>
            <a:off x="4759903" y="3767250"/>
            <a:ext cx="2290800" cy="3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Director</a:t>
            </a:r>
            <a:endParaRPr dirty="0"/>
          </a:p>
        </p:txBody>
      </p:sp>
      <p:pic>
        <p:nvPicPr>
          <p:cNvPr id="269" name="Google Shape;269;p34"/>
          <p:cNvPicPr preferRelativeResize="0"/>
          <p:nvPr/>
        </p:nvPicPr>
        <p:blipFill rotWithShape="1">
          <a:blip r:embed="rId3">
            <a:alphaModFix/>
          </a:blip>
          <a:srcRect l="14081" t="6995" r="14074" b="12509"/>
          <a:stretch/>
        </p:blipFill>
        <p:spPr>
          <a:xfrm>
            <a:off x="6829550" y="1148825"/>
            <a:ext cx="911652" cy="74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4"/>
          <p:cNvPicPr preferRelativeResize="0"/>
          <p:nvPr/>
        </p:nvPicPr>
        <p:blipFill rotWithShape="1">
          <a:blip r:embed="rId3">
            <a:alphaModFix/>
          </a:blip>
          <a:srcRect l="14081" t="6995" r="14074" b="12509"/>
          <a:stretch/>
        </p:blipFill>
        <p:spPr>
          <a:xfrm>
            <a:off x="4116175" y="1174600"/>
            <a:ext cx="911652" cy="74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4"/>
          <p:cNvPicPr preferRelativeResize="0"/>
          <p:nvPr/>
        </p:nvPicPr>
        <p:blipFill rotWithShape="1">
          <a:blip r:embed="rId3">
            <a:alphaModFix/>
          </a:blip>
          <a:srcRect l="14081" t="6995" r="14074" b="12509"/>
          <a:stretch/>
        </p:blipFill>
        <p:spPr>
          <a:xfrm>
            <a:off x="5442712" y="2971200"/>
            <a:ext cx="911652" cy="745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4" name="Google Shape;294;p34"/>
          <p:cNvGrpSpPr/>
          <p:nvPr/>
        </p:nvGrpSpPr>
        <p:grpSpPr>
          <a:xfrm>
            <a:off x="4422415" y="1335665"/>
            <a:ext cx="319352" cy="373067"/>
            <a:chOff x="4016004" y="1597500"/>
            <a:chExt cx="319352" cy="373067"/>
          </a:xfrm>
        </p:grpSpPr>
        <p:sp>
          <p:nvSpPr>
            <p:cNvPr id="295" name="Google Shape;295;p34"/>
            <p:cNvSpPr/>
            <p:nvPr/>
          </p:nvSpPr>
          <p:spPr>
            <a:xfrm>
              <a:off x="4168065" y="1815570"/>
              <a:ext cx="82310" cy="79103"/>
            </a:xfrm>
            <a:custGeom>
              <a:avLst/>
              <a:gdLst/>
              <a:ahLst/>
              <a:cxnLst/>
              <a:rect l="l" t="t" r="r" b="b"/>
              <a:pathLst>
                <a:path w="308" h="296" extrusionOk="0">
                  <a:moveTo>
                    <a:pt x="1" y="186"/>
                  </a:moveTo>
                  <a:lnTo>
                    <a:pt x="1" y="186"/>
                  </a:lnTo>
                  <a:cubicBezTo>
                    <a:pt x="4" y="193"/>
                    <a:pt x="10" y="199"/>
                    <a:pt x="18" y="200"/>
                  </a:cubicBezTo>
                  <a:cubicBezTo>
                    <a:pt x="100" y="212"/>
                    <a:pt x="100" y="212"/>
                    <a:pt x="100" y="212"/>
                  </a:cubicBezTo>
                  <a:cubicBezTo>
                    <a:pt x="137" y="285"/>
                    <a:pt x="137" y="285"/>
                    <a:pt x="137" y="285"/>
                  </a:cubicBezTo>
                  <a:cubicBezTo>
                    <a:pt x="140" y="292"/>
                    <a:pt x="147" y="296"/>
                    <a:pt x="155" y="296"/>
                  </a:cubicBezTo>
                  <a:lnTo>
                    <a:pt x="155" y="296"/>
                  </a:lnTo>
                  <a:cubicBezTo>
                    <a:pt x="163" y="296"/>
                    <a:pt x="170" y="292"/>
                    <a:pt x="174" y="285"/>
                  </a:cubicBezTo>
                  <a:cubicBezTo>
                    <a:pt x="210" y="211"/>
                    <a:pt x="210" y="211"/>
                    <a:pt x="210" y="211"/>
                  </a:cubicBezTo>
                  <a:cubicBezTo>
                    <a:pt x="292" y="198"/>
                    <a:pt x="292" y="198"/>
                    <a:pt x="292" y="198"/>
                  </a:cubicBezTo>
                  <a:cubicBezTo>
                    <a:pt x="300" y="197"/>
                    <a:pt x="306" y="191"/>
                    <a:pt x="308" y="184"/>
                  </a:cubicBezTo>
                  <a:cubicBezTo>
                    <a:pt x="310" y="177"/>
                    <a:pt x="308" y="169"/>
                    <a:pt x="303" y="163"/>
                  </a:cubicBezTo>
                  <a:cubicBezTo>
                    <a:pt x="244" y="106"/>
                    <a:pt x="244" y="106"/>
                    <a:pt x="244" y="106"/>
                  </a:cubicBezTo>
                  <a:cubicBezTo>
                    <a:pt x="257" y="24"/>
                    <a:pt x="257" y="24"/>
                    <a:pt x="257" y="24"/>
                  </a:cubicBezTo>
                  <a:cubicBezTo>
                    <a:pt x="257" y="18"/>
                    <a:pt x="256" y="13"/>
                    <a:pt x="253" y="8"/>
                  </a:cubicBezTo>
                  <a:cubicBezTo>
                    <a:pt x="246" y="0"/>
                    <a:pt x="236" y="-2"/>
                    <a:pt x="227" y="3"/>
                  </a:cubicBezTo>
                  <a:cubicBezTo>
                    <a:pt x="154" y="41"/>
                    <a:pt x="154" y="41"/>
                    <a:pt x="154" y="41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73" y="0"/>
                    <a:pt x="65" y="0"/>
                    <a:pt x="58" y="5"/>
                  </a:cubicBezTo>
                  <a:cubicBezTo>
                    <a:pt x="52" y="10"/>
                    <a:pt x="49" y="17"/>
                    <a:pt x="51" y="25"/>
                  </a:cubicBezTo>
                  <a:cubicBezTo>
                    <a:pt x="65" y="107"/>
                    <a:pt x="65" y="107"/>
                    <a:pt x="65" y="107"/>
                  </a:cubicBezTo>
                  <a:cubicBezTo>
                    <a:pt x="6" y="165"/>
                    <a:pt x="6" y="165"/>
                    <a:pt x="6" y="165"/>
                  </a:cubicBezTo>
                  <a:cubicBezTo>
                    <a:pt x="1" y="171"/>
                    <a:pt x="-1" y="179"/>
                    <a:pt x="1" y="186"/>
                  </a:cubicBezTo>
                  <a:moveTo>
                    <a:pt x="101" y="129"/>
                  </a:moveTo>
                  <a:lnTo>
                    <a:pt x="101" y="129"/>
                  </a:lnTo>
                  <a:cubicBezTo>
                    <a:pt x="106" y="124"/>
                    <a:pt x="108" y="117"/>
                    <a:pt x="107" y="111"/>
                  </a:cubicBezTo>
                  <a:cubicBezTo>
                    <a:pt x="98" y="59"/>
                    <a:pt x="98" y="59"/>
                    <a:pt x="98" y="59"/>
                  </a:cubicBezTo>
                  <a:cubicBezTo>
                    <a:pt x="144" y="83"/>
                    <a:pt x="144" y="83"/>
                    <a:pt x="144" y="83"/>
                  </a:cubicBezTo>
                  <a:cubicBezTo>
                    <a:pt x="151" y="86"/>
                    <a:pt x="157" y="86"/>
                    <a:pt x="163" y="82"/>
                  </a:cubicBezTo>
                  <a:cubicBezTo>
                    <a:pt x="210" y="58"/>
                    <a:pt x="210" y="58"/>
                    <a:pt x="210" y="58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201" y="116"/>
                    <a:pt x="203" y="123"/>
                    <a:pt x="207" y="128"/>
                  </a:cubicBezTo>
                  <a:cubicBezTo>
                    <a:pt x="245" y="164"/>
                    <a:pt x="245" y="164"/>
                    <a:pt x="245" y="164"/>
                  </a:cubicBezTo>
                  <a:cubicBezTo>
                    <a:pt x="193" y="173"/>
                    <a:pt x="193" y="173"/>
                    <a:pt x="193" y="173"/>
                  </a:cubicBezTo>
                  <a:cubicBezTo>
                    <a:pt x="187" y="174"/>
                    <a:pt x="181" y="178"/>
                    <a:pt x="178" y="184"/>
                  </a:cubicBezTo>
                  <a:cubicBezTo>
                    <a:pt x="155" y="231"/>
                    <a:pt x="155" y="231"/>
                    <a:pt x="155" y="231"/>
                  </a:cubicBezTo>
                  <a:cubicBezTo>
                    <a:pt x="131" y="184"/>
                    <a:pt x="131" y="184"/>
                    <a:pt x="131" y="184"/>
                  </a:cubicBezTo>
                  <a:cubicBezTo>
                    <a:pt x="128" y="178"/>
                    <a:pt x="122" y="174"/>
                    <a:pt x="116" y="173"/>
                  </a:cubicBezTo>
                  <a:cubicBezTo>
                    <a:pt x="64" y="165"/>
                    <a:pt x="64" y="165"/>
                    <a:pt x="64" y="165"/>
                  </a:cubicBezTo>
                  <a:lnTo>
                    <a:pt x="101" y="1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4"/>
            <p:cNvSpPr/>
            <p:nvPr/>
          </p:nvSpPr>
          <p:spPr>
            <a:xfrm>
              <a:off x="4184634" y="1753035"/>
              <a:ext cx="56388" cy="54517"/>
            </a:xfrm>
            <a:custGeom>
              <a:avLst/>
              <a:gdLst/>
              <a:ahLst/>
              <a:cxnLst/>
              <a:rect l="l" t="t" r="r" b="b"/>
              <a:pathLst>
                <a:path w="211" h="204" extrusionOk="0">
                  <a:moveTo>
                    <a:pt x="2" y="128"/>
                  </a:moveTo>
                  <a:lnTo>
                    <a:pt x="2" y="128"/>
                  </a:lnTo>
                  <a:cubicBezTo>
                    <a:pt x="4" y="136"/>
                    <a:pt x="11" y="141"/>
                    <a:pt x="18" y="142"/>
                  </a:cubicBezTo>
                  <a:cubicBezTo>
                    <a:pt x="66" y="149"/>
                    <a:pt x="66" y="149"/>
                    <a:pt x="66" y="149"/>
                  </a:cubicBezTo>
                  <a:cubicBezTo>
                    <a:pt x="88" y="192"/>
                    <a:pt x="88" y="192"/>
                    <a:pt x="88" y="192"/>
                  </a:cubicBezTo>
                  <a:cubicBezTo>
                    <a:pt x="92" y="199"/>
                    <a:pt x="99" y="204"/>
                    <a:pt x="107" y="204"/>
                  </a:cubicBezTo>
                  <a:lnTo>
                    <a:pt x="107" y="204"/>
                  </a:lnTo>
                  <a:cubicBezTo>
                    <a:pt x="114" y="204"/>
                    <a:pt x="122" y="199"/>
                    <a:pt x="125" y="192"/>
                  </a:cubicBezTo>
                  <a:cubicBezTo>
                    <a:pt x="146" y="148"/>
                    <a:pt x="146" y="148"/>
                    <a:pt x="146" y="148"/>
                  </a:cubicBezTo>
                  <a:cubicBezTo>
                    <a:pt x="194" y="141"/>
                    <a:pt x="194" y="141"/>
                    <a:pt x="194" y="141"/>
                  </a:cubicBezTo>
                  <a:cubicBezTo>
                    <a:pt x="199" y="140"/>
                    <a:pt x="205" y="137"/>
                    <a:pt x="208" y="133"/>
                  </a:cubicBezTo>
                  <a:cubicBezTo>
                    <a:pt x="214" y="124"/>
                    <a:pt x="213" y="113"/>
                    <a:pt x="206" y="106"/>
                  </a:cubicBezTo>
                  <a:cubicBezTo>
                    <a:pt x="171" y="72"/>
                    <a:pt x="171" y="72"/>
                    <a:pt x="171" y="72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179" y="19"/>
                    <a:pt x="178" y="13"/>
                    <a:pt x="175" y="9"/>
                  </a:cubicBezTo>
                  <a:cubicBezTo>
                    <a:pt x="168" y="0"/>
                    <a:pt x="157" y="-2"/>
                    <a:pt x="148" y="3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58" y="1"/>
                    <a:pt x="52" y="0"/>
                    <a:pt x="47" y="2"/>
                  </a:cubicBezTo>
                  <a:cubicBezTo>
                    <a:pt x="37" y="6"/>
                    <a:pt x="31" y="15"/>
                    <a:pt x="33" y="25"/>
                  </a:cubicBezTo>
                  <a:cubicBezTo>
                    <a:pt x="41" y="73"/>
                    <a:pt x="41" y="73"/>
                    <a:pt x="41" y="73"/>
                  </a:cubicBezTo>
                  <a:cubicBezTo>
                    <a:pt x="7" y="107"/>
                    <a:pt x="7" y="107"/>
                    <a:pt x="7" y="107"/>
                  </a:cubicBezTo>
                  <a:cubicBezTo>
                    <a:pt x="1" y="113"/>
                    <a:pt x="-1" y="121"/>
                    <a:pt x="2" y="128"/>
                  </a:cubicBezTo>
                  <a:moveTo>
                    <a:pt x="78" y="94"/>
                  </a:moveTo>
                  <a:lnTo>
                    <a:pt x="78" y="94"/>
                  </a:lnTo>
                  <a:cubicBezTo>
                    <a:pt x="82" y="89"/>
                    <a:pt x="84" y="82"/>
                    <a:pt x="83" y="76"/>
                  </a:cubicBezTo>
                  <a:cubicBezTo>
                    <a:pt x="80" y="58"/>
                    <a:pt x="80" y="58"/>
                    <a:pt x="80" y="58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103" y="69"/>
                    <a:pt x="109" y="69"/>
                    <a:pt x="115" y="66"/>
                  </a:cubicBezTo>
                  <a:cubicBezTo>
                    <a:pt x="131" y="58"/>
                    <a:pt x="131" y="58"/>
                    <a:pt x="131" y="58"/>
                  </a:cubicBezTo>
                  <a:cubicBezTo>
                    <a:pt x="129" y="76"/>
                    <a:pt x="129" y="76"/>
                    <a:pt x="129" y="76"/>
                  </a:cubicBezTo>
                  <a:cubicBezTo>
                    <a:pt x="128" y="82"/>
                    <a:pt x="130" y="89"/>
                    <a:pt x="134" y="93"/>
                  </a:cubicBezTo>
                  <a:cubicBezTo>
                    <a:pt x="147" y="106"/>
                    <a:pt x="147" y="106"/>
                    <a:pt x="147" y="106"/>
                  </a:cubicBezTo>
                  <a:cubicBezTo>
                    <a:pt x="130" y="109"/>
                    <a:pt x="130" y="109"/>
                    <a:pt x="130" y="109"/>
                  </a:cubicBezTo>
                  <a:cubicBezTo>
                    <a:pt x="123" y="110"/>
                    <a:pt x="117" y="114"/>
                    <a:pt x="114" y="120"/>
                  </a:cubicBezTo>
                  <a:cubicBezTo>
                    <a:pt x="106" y="137"/>
                    <a:pt x="106" y="137"/>
                    <a:pt x="106" y="137"/>
                  </a:cubicBezTo>
                  <a:cubicBezTo>
                    <a:pt x="98" y="121"/>
                    <a:pt x="98" y="121"/>
                    <a:pt x="98" y="121"/>
                  </a:cubicBezTo>
                  <a:cubicBezTo>
                    <a:pt x="95" y="114"/>
                    <a:pt x="89" y="110"/>
                    <a:pt x="83" y="109"/>
                  </a:cubicBezTo>
                  <a:cubicBezTo>
                    <a:pt x="65" y="107"/>
                    <a:pt x="65" y="107"/>
                    <a:pt x="65" y="107"/>
                  </a:cubicBezTo>
                  <a:lnTo>
                    <a:pt x="78" y="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4"/>
            <p:cNvSpPr/>
            <p:nvPr/>
          </p:nvSpPr>
          <p:spPr>
            <a:xfrm>
              <a:off x="4016004" y="1597500"/>
              <a:ext cx="319352" cy="373067"/>
            </a:xfrm>
            <a:custGeom>
              <a:avLst/>
              <a:gdLst/>
              <a:ahLst/>
              <a:cxnLst/>
              <a:rect l="l" t="t" r="r" b="b"/>
              <a:pathLst>
                <a:path w="1195" h="1396" extrusionOk="0">
                  <a:moveTo>
                    <a:pt x="1172" y="163"/>
                  </a:moveTo>
                  <a:lnTo>
                    <a:pt x="1172" y="163"/>
                  </a:lnTo>
                  <a:cubicBezTo>
                    <a:pt x="1170" y="162"/>
                    <a:pt x="1168" y="161"/>
                    <a:pt x="1166" y="161"/>
                  </a:cubicBezTo>
                  <a:cubicBezTo>
                    <a:pt x="1074" y="131"/>
                    <a:pt x="1074" y="131"/>
                    <a:pt x="1074" y="131"/>
                  </a:cubicBezTo>
                  <a:cubicBezTo>
                    <a:pt x="1063" y="128"/>
                    <a:pt x="1051" y="134"/>
                    <a:pt x="1048" y="145"/>
                  </a:cubicBezTo>
                  <a:cubicBezTo>
                    <a:pt x="1038" y="176"/>
                    <a:pt x="1011" y="199"/>
                    <a:pt x="975" y="205"/>
                  </a:cubicBezTo>
                  <a:cubicBezTo>
                    <a:pt x="974" y="205"/>
                    <a:pt x="973" y="205"/>
                    <a:pt x="972" y="205"/>
                  </a:cubicBezTo>
                  <a:cubicBezTo>
                    <a:pt x="936" y="206"/>
                    <a:pt x="905" y="188"/>
                    <a:pt x="890" y="158"/>
                  </a:cubicBezTo>
                  <a:cubicBezTo>
                    <a:pt x="879" y="138"/>
                    <a:pt x="877" y="114"/>
                    <a:pt x="884" y="93"/>
                  </a:cubicBezTo>
                  <a:cubicBezTo>
                    <a:pt x="888" y="82"/>
                    <a:pt x="881" y="70"/>
                    <a:pt x="871" y="67"/>
                  </a:cubicBezTo>
                  <a:cubicBezTo>
                    <a:pt x="783" y="39"/>
                    <a:pt x="783" y="39"/>
                    <a:pt x="783" y="39"/>
                  </a:cubicBezTo>
                  <a:cubicBezTo>
                    <a:pt x="757" y="31"/>
                    <a:pt x="729" y="45"/>
                    <a:pt x="721" y="72"/>
                  </a:cubicBezTo>
                  <a:cubicBezTo>
                    <a:pt x="606" y="432"/>
                    <a:pt x="606" y="432"/>
                    <a:pt x="606" y="432"/>
                  </a:cubicBezTo>
                  <a:cubicBezTo>
                    <a:pt x="537" y="650"/>
                    <a:pt x="537" y="650"/>
                    <a:pt x="537" y="650"/>
                  </a:cubicBezTo>
                  <a:cubicBezTo>
                    <a:pt x="537" y="21"/>
                    <a:pt x="537" y="21"/>
                    <a:pt x="537" y="21"/>
                  </a:cubicBezTo>
                  <a:cubicBezTo>
                    <a:pt x="537" y="9"/>
                    <a:pt x="528" y="0"/>
                    <a:pt x="517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66" y="0"/>
                    <a:pt x="362" y="5"/>
                    <a:pt x="362" y="10"/>
                  </a:cubicBezTo>
                  <a:cubicBezTo>
                    <a:pt x="369" y="67"/>
                    <a:pt x="324" y="116"/>
                    <a:pt x="267" y="116"/>
                  </a:cubicBezTo>
                  <a:cubicBezTo>
                    <a:pt x="212" y="116"/>
                    <a:pt x="166" y="67"/>
                    <a:pt x="173" y="10"/>
                  </a:cubicBezTo>
                  <a:cubicBezTo>
                    <a:pt x="174" y="5"/>
                    <a:pt x="170" y="0"/>
                    <a:pt x="16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707"/>
                    <a:pt x="0" y="707"/>
                    <a:pt x="0" y="707"/>
                  </a:cubicBezTo>
                  <a:cubicBezTo>
                    <a:pt x="0" y="709"/>
                    <a:pt x="1" y="712"/>
                    <a:pt x="3" y="713"/>
                  </a:cubicBezTo>
                  <a:cubicBezTo>
                    <a:pt x="21" y="730"/>
                    <a:pt x="41" y="718"/>
                    <a:pt x="41" y="700"/>
                  </a:cubicBezTo>
                  <a:cubicBezTo>
                    <a:pt x="41" y="486"/>
                    <a:pt x="41" y="486"/>
                    <a:pt x="41" y="486"/>
                  </a:cubicBezTo>
                  <a:cubicBezTo>
                    <a:pt x="496" y="486"/>
                    <a:pt x="496" y="486"/>
                    <a:pt x="496" y="486"/>
                  </a:cubicBezTo>
                  <a:cubicBezTo>
                    <a:pt x="496" y="782"/>
                    <a:pt x="496" y="782"/>
                    <a:pt x="496" y="782"/>
                  </a:cubicBezTo>
                  <a:lnTo>
                    <a:pt x="496" y="782"/>
                  </a:lnTo>
                  <a:cubicBezTo>
                    <a:pt x="496" y="1346"/>
                    <a:pt x="496" y="1346"/>
                    <a:pt x="496" y="1346"/>
                  </a:cubicBezTo>
                  <a:cubicBezTo>
                    <a:pt x="496" y="1351"/>
                    <a:pt x="492" y="1355"/>
                    <a:pt x="487" y="1355"/>
                  </a:cubicBezTo>
                  <a:cubicBezTo>
                    <a:pt x="403" y="1355"/>
                    <a:pt x="403" y="1355"/>
                    <a:pt x="403" y="1355"/>
                  </a:cubicBezTo>
                  <a:cubicBezTo>
                    <a:pt x="392" y="1290"/>
                    <a:pt x="336" y="1239"/>
                    <a:pt x="267" y="1239"/>
                  </a:cubicBezTo>
                  <a:cubicBezTo>
                    <a:pt x="199" y="1239"/>
                    <a:pt x="143" y="1290"/>
                    <a:pt x="133" y="1355"/>
                  </a:cubicBezTo>
                  <a:cubicBezTo>
                    <a:pt x="50" y="1355"/>
                    <a:pt x="50" y="1355"/>
                    <a:pt x="50" y="1355"/>
                  </a:cubicBezTo>
                  <a:cubicBezTo>
                    <a:pt x="45" y="1355"/>
                    <a:pt x="41" y="1351"/>
                    <a:pt x="41" y="1346"/>
                  </a:cubicBezTo>
                  <a:cubicBezTo>
                    <a:pt x="41" y="783"/>
                    <a:pt x="41" y="783"/>
                    <a:pt x="41" y="783"/>
                  </a:cubicBezTo>
                  <a:cubicBezTo>
                    <a:pt x="41" y="773"/>
                    <a:pt x="33" y="764"/>
                    <a:pt x="23" y="762"/>
                  </a:cubicBezTo>
                  <a:cubicBezTo>
                    <a:pt x="11" y="761"/>
                    <a:pt x="0" y="771"/>
                    <a:pt x="0" y="783"/>
                  </a:cubicBezTo>
                  <a:cubicBezTo>
                    <a:pt x="0" y="1376"/>
                    <a:pt x="0" y="1376"/>
                    <a:pt x="0" y="1376"/>
                  </a:cubicBezTo>
                  <a:cubicBezTo>
                    <a:pt x="0" y="1387"/>
                    <a:pt x="9" y="1396"/>
                    <a:pt x="20" y="1396"/>
                  </a:cubicBezTo>
                  <a:cubicBezTo>
                    <a:pt x="165" y="1396"/>
                    <a:pt x="165" y="1396"/>
                    <a:pt x="165" y="1396"/>
                  </a:cubicBezTo>
                  <a:cubicBezTo>
                    <a:pt x="170" y="1396"/>
                    <a:pt x="174" y="1392"/>
                    <a:pt x="174" y="1387"/>
                  </a:cubicBezTo>
                  <a:cubicBezTo>
                    <a:pt x="167" y="1329"/>
                    <a:pt x="212" y="1280"/>
                    <a:pt x="269" y="1280"/>
                  </a:cubicBezTo>
                  <a:cubicBezTo>
                    <a:pt x="325" y="1280"/>
                    <a:pt x="370" y="1329"/>
                    <a:pt x="363" y="1387"/>
                  </a:cubicBezTo>
                  <a:cubicBezTo>
                    <a:pt x="363" y="1392"/>
                    <a:pt x="367" y="1396"/>
                    <a:pt x="372" y="1396"/>
                  </a:cubicBezTo>
                  <a:cubicBezTo>
                    <a:pt x="517" y="1396"/>
                    <a:pt x="517" y="1396"/>
                    <a:pt x="517" y="1396"/>
                  </a:cubicBezTo>
                  <a:cubicBezTo>
                    <a:pt x="528" y="1396"/>
                    <a:pt x="537" y="1387"/>
                    <a:pt x="537" y="1376"/>
                  </a:cubicBezTo>
                  <a:cubicBezTo>
                    <a:pt x="537" y="1235"/>
                    <a:pt x="537" y="1235"/>
                    <a:pt x="537" y="1235"/>
                  </a:cubicBezTo>
                  <a:cubicBezTo>
                    <a:pt x="559" y="1217"/>
                    <a:pt x="589" y="1211"/>
                    <a:pt x="616" y="1220"/>
                  </a:cubicBezTo>
                  <a:cubicBezTo>
                    <a:pt x="662" y="1235"/>
                    <a:pt x="687" y="1283"/>
                    <a:pt x="672" y="1329"/>
                  </a:cubicBezTo>
                  <a:cubicBezTo>
                    <a:pt x="672" y="1330"/>
                    <a:pt x="671" y="1330"/>
                    <a:pt x="671" y="1331"/>
                  </a:cubicBezTo>
                  <a:cubicBezTo>
                    <a:pt x="670" y="1342"/>
                    <a:pt x="676" y="1351"/>
                    <a:pt x="686" y="1354"/>
                  </a:cubicBezTo>
                  <a:cubicBezTo>
                    <a:pt x="772" y="1381"/>
                    <a:pt x="772" y="1381"/>
                    <a:pt x="772" y="1381"/>
                  </a:cubicBezTo>
                  <a:cubicBezTo>
                    <a:pt x="777" y="1383"/>
                    <a:pt x="782" y="1384"/>
                    <a:pt x="788" y="1384"/>
                  </a:cubicBezTo>
                  <a:cubicBezTo>
                    <a:pt x="795" y="1384"/>
                    <a:pt x="804" y="1382"/>
                    <a:pt x="811" y="1378"/>
                  </a:cubicBezTo>
                  <a:cubicBezTo>
                    <a:pt x="823" y="1372"/>
                    <a:pt x="831" y="1362"/>
                    <a:pt x="836" y="1349"/>
                  </a:cubicBezTo>
                  <a:cubicBezTo>
                    <a:pt x="1019" y="771"/>
                    <a:pt x="1019" y="771"/>
                    <a:pt x="1019" y="771"/>
                  </a:cubicBezTo>
                  <a:cubicBezTo>
                    <a:pt x="1022" y="760"/>
                    <a:pt x="1016" y="749"/>
                    <a:pt x="1005" y="745"/>
                  </a:cubicBezTo>
                  <a:cubicBezTo>
                    <a:pt x="994" y="742"/>
                    <a:pt x="983" y="748"/>
                    <a:pt x="979" y="759"/>
                  </a:cubicBezTo>
                  <a:cubicBezTo>
                    <a:pt x="796" y="1337"/>
                    <a:pt x="796" y="1337"/>
                    <a:pt x="796" y="1337"/>
                  </a:cubicBezTo>
                  <a:cubicBezTo>
                    <a:pt x="795" y="1340"/>
                    <a:pt x="793" y="1341"/>
                    <a:pt x="792" y="1342"/>
                  </a:cubicBezTo>
                  <a:cubicBezTo>
                    <a:pt x="791" y="1342"/>
                    <a:pt x="788" y="1343"/>
                    <a:pt x="785" y="1342"/>
                  </a:cubicBezTo>
                  <a:cubicBezTo>
                    <a:pt x="716" y="1321"/>
                    <a:pt x="716" y="1321"/>
                    <a:pt x="716" y="1321"/>
                  </a:cubicBezTo>
                  <a:cubicBezTo>
                    <a:pt x="725" y="1260"/>
                    <a:pt x="689" y="1200"/>
                    <a:pt x="629" y="1181"/>
                  </a:cubicBezTo>
                  <a:cubicBezTo>
                    <a:pt x="598" y="1171"/>
                    <a:pt x="565" y="1174"/>
                    <a:pt x="537" y="1187"/>
                  </a:cubicBezTo>
                  <a:cubicBezTo>
                    <a:pt x="537" y="786"/>
                    <a:pt x="537" y="786"/>
                    <a:pt x="537" y="786"/>
                  </a:cubicBezTo>
                  <a:cubicBezTo>
                    <a:pt x="639" y="464"/>
                    <a:pt x="639" y="464"/>
                    <a:pt x="639" y="464"/>
                  </a:cubicBezTo>
                  <a:cubicBezTo>
                    <a:pt x="1033" y="590"/>
                    <a:pt x="1033" y="590"/>
                    <a:pt x="1033" y="590"/>
                  </a:cubicBezTo>
                  <a:cubicBezTo>
                    <a:pt x="998" y="700"/>
                    <a:pt x="998" y="700"/>
                    <a:pt x="998" y="700"/>
                  </a:cubicBezTo>
                  <a:cubicBezTo>
                    <a:pt x="997" y="703"/>
                    <a:pt x="998" y="705"/>
                    <a:pt x="999" y="707"/>
                  </a:cubicBezTo>
                  <a:cubicBezTo>
                    <a:pt x="1011" y="728"/>
                    <a:pt x="1034" y="723"/>
                    <a:pt x="1039" y="707"/>
                  </a:cubicBezTo>
                  <a:cubicBezTo>
                    <a:pt x="1193" y="222"/>
                    <a:pt x="1193" y="222"/>
                    <a:pt x="1193" y="222"/>
                  </a:cubicBezTo>
                  <a:cubicBezTo>
                    <a:pt x="1200" y="201"/>
                    <a:pt x="1192" y="178"/>
                    <a:pt x="1172" y="163"/>
                  </a:cubicBezTo>
                  <a:moveTo>
                    <a:pt x="41" y="445"/>
                  </a:moveTo>
                  <a:lnTo>
                    <a:pt x="41" y="445"/>
                  </a:lnTo>
                  <a:cubicBezTo>
                    <a:pt x="41" y="330"/>
                    <a:pt x="41" y="330"/>
                    <a:pt x="41" y="330"/>
                  </a:cubicBezTo>
                  <a:cubicBezTo>
                    <a:pt x="81" y="330"/>
                    <a:pt x="81" y="330"/>
                    <a:pt x="81" y="330"/>
                  </a:cubicBezTo>
                  <a:cubicBezTo>
                    <a:pt x="92" y="330"/>
                    <a:pt x="103" y="322"/>
                    <a:pt x="103" y="310"/>
                  </a:cubicBezTo>
                  <a:cubicBezTo>
                    <a:pt x="103" y="298"/>
                    <a:pt x="94" y="289"/>
                    <a:pt x="82" y="289"/>
                  </a:cubicBezTo>
                  <a:cubicBezTo>
                    <a:pt x="41" y="289"/>
                    <a:pt x="41" y="289"/>
                    <a:pt x="41" y="289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41" y="45"/>
                    <a:pt x="45" y="41"/>
                    <a:pt x="50" y="41"/>
                  </a:cubicBezTo>
                  <a:cubicBezTo>
                    <a:pt x="133" y="41"/>
                    <a:pt x="133" y="41"/>
                    <a:pt x="133" y="41"/>
                  </a:cubicBezTo>
                  <a:cubicBezTo>
                    <a:pt x="143" y="107"/>
                    <a:pt x="200" y="157"/>
                    <a:pt x="269" y="157"/>
                  </a:cubicBezTo>
                  <a:cubicBezTo>
                    <a:pt x="337" y="157"/>
                    <a:pt x="394" y="107"/>
                    <a:pt x="404" y="41"/>
                  </a:cubicBezTo>
                  <a:cubicBezTo>
                    <a:pt x="487" y="41"/>
                    <a:pt x="487" y="41"/>
                    <a:pt x="487" y="41"/>
                  </a:cubicBezTo>
                  <a:cubicBezTo>
                    <a:pt x="492" y="41"/>
                    <a:pt x="496" y="45"/>
                    <a:pt x="496" y="50"/>
                  </a:cubicBezTo>
                  <a:cubicBezTo>
                    <a:pt x="496" y="289"/>
                    <a:pt x="496" y="289"/>
                    <a:pt x="496" y="289"/>
                  </a:cubicBezTo>
                  <a:cubicBezTo>
                    <a:pt x="453" y="289"/>
                    <a:pt x="453" y="289"/>
                    <a:pt x="453" y="289"/>
                  </a:cubicBezTo>
                  <a:cubicBezTo>
                    <a:pt x="441" y="289"/>
                    <a:pt x="431" y="298"/>
                    <a:pt x="431" y="309"/>
                  </a:cubicBezTo>
                  <a:cubicBezTo>
                    <a:pt x="431" y="321"/>
                    <a:pt x="440" y="330"/>
                    <a:pt x="452" y="330"/>
                  </a:cubicBezTo>
                  <a:cubicBezTo>
                    <a:pt x="496" y="330"/>
                    <a:pt x="496" y="330"/>
                    <a:pt x="496" y="330"/>
                  </a:cubicBezTo>
                  <a:cubicBezTo>
                    <a:pt x="496" y="445"/>
                    <a:pt x="496" y="445"/>
                    <a:pt x="496" y="445"/>
                  </a:cubicBezTo>
                  <a:lnTo>
                    <a:pt x="41" y="445"/>
                  </a:lnTo>
                  <a:moveTo>
                    <a:pt x="1156" y="209"/>
                  </a:moveTo>
                  <a:lnTo>
                    <a:pt x="1156" y="209"/>
                  </a:lnTo>
                  <a:cubicBezTo>
                    <a:pt x="1091" y="414"/>
                    <a:pt x="1091" y="414"/>
                    <a:pt x="1091" y="414"/>
                  </a:cubicBezTo>
                  <a:cubicBezTo>
                    <a:pt x="1057" y="403"/>
                    <a:pt x="1057" y="403"/>
                    <a:pt x="1057" y="403"/>
                  </a:cubicBezTo>
                  <a:cubicBezTo>
                    <a:pt x="1046" y="399"/>
                    <a:pt x="1034" y="405"/>
                    <a:pt x="1031" y="416"/>
                  </a:cubicBezTo>
                  <a:cubicBezTo>
                    <a:pt x="1027" y="427"/>
                    <a:pt x="1033" y="439"/>
                    <a:pt x="1044" y="442"/>
                  </a:cubicBezTo>
                  <a:cubicBezTo>
                    <a:pt x="1079" y="453"/>
                    <a:pt x="1079" y="453"/>
                    <a:pt x="1079" y="453"/>
                  </a:cubicBezTo>
                  <a:cubicBezTo>
                    <a:pt x="1048" y="549"/>
                    <a:pt x="1048" y="549"/>
                    <a:pt x="1048" y="549"/>
                  </a:cubicBezTo>
                  <a:cubicBezTo>
                    <a:pt x="653" y="424"/>
                    <a:pt x="653" y="424"/>
                    <a:pt x="653" y="424"/>
                  </a:cubicBezTo>
                  <a:cubicBezTo>
                    <a:pt x="684" y="327"/>
                    <a:pt x="684" y="327"/>
                    <a:pt x="684" y="327"/>
                  </a:cubicBezTo>
                  <a:cubicBezTo>
                    <a:pt x="722" y="340"/>
                    <a:pt x="722" y="340"/>
                    <a:pt x="722" y="340"/>
                  </a:cubicBezTo>
                  <a:cubicBezTo>
                    <a:pt x="724" y="340"/>
                    <a:pt x="726" y="340"/>
                    <a:pt x="728" y="340"/>
                  </a:cubicBezTo>
                  <a:cubicBezTo>
                    <a:pt x="737" y="340"/>
                    <a:pt x="745" y="335"/>
                    <a:pt x="747" y="326"/>
                  </a:cubicBezTo>
                  <a:cubicBezTo>
                    <a:pt x="751" y="315"/>
                    <a:pt x="745" y="304"/>
                    <a:pt x="734" y="301"/>
                  </a:cubicBezTo>
                  <a:cubicBezTo>
                    <a:pt x="696" y="288"/>
                    <a:pt x="696" y="288"/>
                    <a:pt x="696" y="288"/>
                  </a:cubicBezTo>
                  <a:cubicBezTo>
                    <a:pt x="761" y="83"/>
                    <a:pt x="761" y="83"/>
                    <a:pt x="761" y="83"/>
                  </a:cubicBezTo>
                  <a:cubicBezTo>
                    <a:pt x="763" y="79"/>
                    <a:pt x="768" y="76"/>
                    <a:pt x="773" y="77"/>
                  </a:cubicBezTo>
                  <a:cubicBezTo>
                    <a:pt x="842" y="99"/>
                    <a:pt x="842" y="99"/>
                    <a:pt x="842" y="99"/>
                  </a:cubicBezTo>
                  <a:cubicBezTo>
                    <a:pt x="838" y="126"/>
                    <a:pt x="843" y="152"/>
                    <a:pt x="855" y="176"/>
                  </a:cubicBezTo>
                  <a:cubicBezTo>
                    <a:pt x="871" y="207"/>
                    <a:pt x="897" y="229"/>
                    <a:pt x="929" y="239"/>
                  </a:cubicBezTo>
                  <a:cubicBezTo>
                    <a:pt x="962" y="249"/>
                    <a:pt x="996" y="246"/>
                    <a:pt x="1026" y="231"/>
                  </a:cubicBezTo>
                  <a:cubicBezTo>
                    <a:pt x="1051" y="219"/>
                    <a:pt x="1069" y="199"/>
                    <a:pt x="1081" y="175"/>
                  </a:cubicBezTo>
                  <a:cubicBezTo>
                    <a:pt x="1151" y="197"/>
                    <a:pt x="1151" y="197"/>
                    <a:pt x="1151" y="197"/>
                  </a:cubicBezTo>
                  <a:cubicBezTo>
                    <a:pt x="1154" y="198"/>
                    <a:pt x="1155" y="201"/>
                    <a:pt x="1156" y="202"/>
                  </a:cubicBezTo>
                  <a:cubicBezTo>
                    <a:pt x="1156" y="203"/>
                    <a:pt x="1157" y="206"/>
                    <a:pt x="1156" y="2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4"/>
            <p:cNvSpPr/>
            <p:nvPr/>
          </p:nvSpPr>
          <p:spPr>
            <a:xfrm>
              <a:off x="4257591" y="1694242"/>
              <a:ext cx="25388" cy="15500"/>
            </a:xfrm>
            <a:custGeom>
              <a:avLst/>
              <a:gdLst/>
              <a:ahLst/>
              <a:cxnLst/>
              <a:rect l="l" t="t" r="r" b="b"/>
              <a:pathLst>
                <a:path w="95" h="58" extrusionOk="0">
                  <a:moveTo>
                    <a:pt x="81" y="18"/>
                  </a:moveTo>
                  <a:lnTo>
                    <a:pt x="81" y="18"/>
                  </a:lnTo>
                  <a:cubicBezTo>
                    <a:pt x="27" y="1"/>
                    <a:pt x="27" y="1"/>
                    <a:pt x="27" y="1"/>
                  </a:cubicBezTo>
                  <a:cubicBezTo>
                    <a:pt x="16" y="-3"/>
                    <a:pt x="5" y="3"/>
                    <a:pt x="1" y="14"/>
                  </a:cubicBezTo>
                  <a:cubicBezTo>
                    <a:pt x="-2" y="25"/>
                    <a:pt x="4" y="36"/>
                    <a:pt x="15" y="40"/>
                  </a:cubicBezTo>
                  <a:cubicBezTo>
                    <a:pt x="69" y="57"/>
                    <a:pt x="69" y="57"/>
                    <a:pt x="69" y="57"/>
                  </a:cubicBezTo>
                  <a:cubicBezTo>
                    <a:pt x="71" y="58"/>
                    <a:pt x="73" y="58"/>
                    <a:pt x="75" y="58"/>
                  </a:cubicBezTo>
                  <a:cubicBezTo>
                    <a:pt x="84" y="58"/>
                    <a:pt x="92" y="52"/>
                    <a:pt x="94" y="44"/>
                  </a:cubicBezTo>
                  <a:cubicBezTo>
                    <a:pt x="98" y="33"/>
                    <a:pt x="92" y="21"/>
                    <a:pt x="81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4"/>
            <p:cNvSpPr/>
            <p:nvPr/>
          </p:nvSpPr>
          <p:spPr>
            <a:xfrm>
              <a:off x="4223918" y="1683552"/>
              <a:ext cx="25388" cy="15500"/>
            </a:xfrm>
            <a:custGeom>
              <a:avLst/>
              <a:gdLst/>
              <a:ahLst/>
              <a:cxnLst/>
              <a:rect l="l" t="t" r="r" b="b"/>
              <a:pathLst>
                <a:path w="95" h="58" extrusionOk="0">
                  <a:moveTo>
                    <a:pt x="82" y="18"/>
                  </a:moveTo>
                  <a:lnTo>
                    <a:pt x="82" y="18"/>
                  </a:lnTo>
                  <a:cubicBezTo>
                    <a:pt x="28" y="1"/>
                    <a:pt x="28" y="1"/>
                    <a:pt x="28" y="1"/>
                  </a:cubicBezTo>
                  <a:cubicBezTo>
                    <a:pt x="17" y="-2"/>
                    <a:pt x="5" y="4"/>
                    <a:pt x="2" y="15"/>
                  </a:cubicBezTo>
                  <a:cubicBezTo>
                    <a:pt x="-2" y="25"/>
                    <a:pt x="4" y="37"/>
                    <a:pt x="15" y="40"/>
                  </a:cubicBezTo>
                  <a:cubicBezTo>
                    <a:pt x="69" y="57"/>
                    <a:pt x="69" y="57"/>
                    <a:pt x="69" y="57"/>
                  </a:cubicBezTo>
                  <a:cubicBezTo>
                    <a:pt x="72" y="58"/>
                    <a:pt x="74" y="58"/>
                    <a:pt x="76" y="58"/>
                  </a:cubicBezTo>
                  <a:cubicBezTo>
                    <a:pt x="84" y="58"/>
                    <a:pt x="92" y="53"/>
                    <a:pt x="95" y="44"/>
                  </a:cubicBezTo>
                  <a:cubicBezTo>
                    <a:pt x="98" y="33"/>
                    <a:pt x="93" y="22"/>
                    <a:pt x="82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4"/>
            <p:cNvSpPr/>
            <p:nvPr/>
          </p:nvSpPr>
          <p:spPr>
            <a:xfrm>
              <a:off x="4040590" y="1821182"/>
              <a:ext cx="85250" cy="89258"/>
            </a:xfrm>
            <a:custGeom>
              <a:avLst/>
              <a:gdLst/>
              <a:ahLst/>
              <a:cxnLst/>
              <a:rect l="l" t="t" r="r" b="b"/>
              <a:pathLst>
                <a:path w="319" h="334" extrusionOk="0">
                  <a:moveTo>
                    <a:pt x="120" y="1"/>
                  </a:moveTo>
                  <a:lnTo>
                    <a:pt x="120" y="1"/>
                  </a:lnTo>
                  <a:cubicBezTo>
                    <a:pt x="113" y="4"/>
                    <a:pt x="107" y="10"/>
                    <a:pt x="106" y="18"/>
                  </a:cubicBezTo>
                  <a:cubicBezTo>
                    <a:pt x="93" y="108"/>
                    <a:pt x="93" y="108"/>
                    <a:pt x="93" y="108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4" y="152"/>
                    <a:pt x="0" y="159"/>
                    <a:pt x="0" y="167"/>
                  </a:cubicBezTo>
                  <a:cubicBezTo>
                    <a:pt x="0" y="175"/>
                    <a:pt x="4" y="182"/>
                    <a:pt x="11" y="186"/>
                  </a:cubicBezTo>
                  <a:cubicBezTo>
                    <a:pt x="93" y="226"/>
                    <a:pt x="93" y="226"/>
                    <a:pt x="93" y="226"/>
                  </a:cubicBezTo>
                  <a:cubicBezTo>
                    <a:pt x="106" y="317"/>
                    <a:pt x="106" y="317"/>
                    <a:pt x="106" y="317"/>
                  </a:cubicBezTo>
                  <a:cubicBezTo>
                    <a:pt x="107" y="324"/>
                    <a:pt x="113" y="331"/>
                    <a:pt x="120" y="333"/>
                  </a:cubicBezTo>
                  <a:cubicBezTo>
                    <a:pt x="122" y="334"/>
                    <a:pt x="124" y="334"/>
                    <a:pt x="127" y="334"/>
                  </a:cubicBezTo>
                  <a:cubicBezTo>
                    <a:pt x="132" y="334"/>
                    <a:pt x="137" y="332"/>
                    <a:pt x="141" y="328"/>
                  </a:cubicBezTo>
                  <a:cubicBezTo>
                    <a:pt x="205" y="263"/>
                    <a:pt x="205" y="263"/>
                    <a:pt x="205" y="263"/>
                  </a:cubicBezTo>
                  <a:cubicBezTo>
                    <a:pt x="295" y="278"/>
                    <a:pt x="295" y="278"/>
                    <a:pt x="295" y="278"/>
                  </a:cubicBezTo>
                  <a:cubicBezTo>
                    <a:pt x="303" y="279"/>
                    <a:pt x="311" y="276"/>
                    <a:pt x="315" y="270"/>
                  </a:cubicBezTo>
                  <a:cubicBezTo>
                    <a:pt x="320" y="263"/>
                    <a:pt x="320" y="255"/>
                    <a:pt x="317" y="248"/>
                  </a:cubicBezTo>
                  <a:cubicBezTo>
                    <a:pt x="275" y="167"/>
                    <a:pt x="275" y="167"/>
                    <a:pt x="275" y="167"/>
                  </a:cubicBezTo>
                  <a:cubicBezTo>
                    <a:pt x="317" y="86"/>
                    <a:pt x="317" y="86"/>
                    <a:pt x="317" y="86"/>
                  </a:cubicBezTo>
                  <a:cubicBezTo>
                    <a:pt x="320" y="79"/>
                    <a:pt x="320" y="71"/>
                    <a:pt x="315" y="65"/>
                  </a:cubicBezTo>
                  <a:cubicBezTo>
                    <a:pt x="311" y="58"/>
                    <a:pt x="303" y="55"/>
                    <a:pt x="295" y="56"/>
                  </a:cubicBezTo>
                  <a:cubicBezTo>
                    <a:pt x="205" y="71"/>
                    <a:pt x="205" y="71"/>
                    <a:pt x="205" y="71"/>
                  </a:cubicBezTo>
                  <a:cubicBezTo>
                    <a:pt x="141" y="6"/>
                    <a:pt x="141" y="6"/>
                    <a:pt x="141" y="6"/>
                  </a:cubicBezTo>
                  <a:cubicBezTo>
                    <a:pt x="136" y="1"/>
                    <a:pt x="128" y="-1"/>
                    <a:pt x="120" y="1"/>
                  </a:cubicBezTo>
                  <a:moveTo>
                    <a:pt x="132" y="125"/>
                  </a:moveTo>
                  <a:lnTo>
                    <a:pt x="132" y="125"/>
                  </a:lnTo>
                  <a:cubicBezTo>
                    <a:pt x="141" y="65"/>
                    <a:pt x="141" y="65"/>
                    <a:pt x="141" y="65"/>
                  </a:cubicBezTo>
                  <a:cubicBezTo>
                    <a:pt x="184" y="108"/>
                    <a:pt x="184" y="108"/>
                    <a:pt x="184" y="108"/>
                  </a:cubicBezTo>
                  <a:cubicBezTo>
                    <a:pt x="188" y="112"/>
                    <a:pt x="195" y="115"/>
                    <a:pt x="201" y="113"/>
                  </a:cubicBezTo>
                  <a:cubicBezTo>
                    <a:pt x="262" y="104"/>
                    <a:pt x="262" y="104"/>
                    <a:pt x="262" y="104"/>
                  </a:cubicBezTo>
                  <a:cubicBezTo>
                    <a:pt x="234" y="158"/>
                    <a:pt x="234" y="158"/>
                    <a:pt x="234" y="158"/>
                  </a:cubicBezTo>
                  <a:cubicBezTo>
                    <a:pt x="231" y="163"/>
                    <a:pt x="231" y="171"/>
                    <a:pt x="234" y="176"/>
                  </a:cubicBezTo>
                  <a:cubicBezTo>
                    <a:pt x="262" y="230"/>
                    <a:pt x="262" y="230"/>
                    <a:pt x="262" y="230"/>
                  </a:cubicBezTo>
                  <a:cubicBezTo>
                    <a:pt x="201" y="221"/>
                    <a:pt x="201" y="221"/>
                    <a:pt x="201" y="221"/>
                  </a:cubicBezTo>
                  <a:cubicBezTo>
                    <a:pt x="195" y="220"/>
                    <a:pt x="188" y="222"/>
                    <a:pt x="184" y="227"/>
                  </a:cubicBezTo>
                  <a:cubicBezTo>
                    <a:pt x="141" y="270"/>
                    <a:pt x="141" y="270"/>
                    <a:pt x="141" y="270"/>
                  </a:cubicBezTo>
                  <a:cubicBezTo>
                    <a:pt x="132" y="210"/>
                    <a:pt x="132" y="210"/>
                    <a:pt x="132" y="210"/>
                  </a:cubicBezTo>
                  <a:cubicBezTo>
                    <a:pt x="131" y="203"/>
                    <a:pt x="127" y="197"/>
                    <a:pt x="120" y="194"/>
                  </a:cubicBezTo>
                  <a:cubicBezTo>
                    <a:pt x="66" y="167"/>
                    <a:pt x="66" y="167"/>
                    <a:pt x="66" y="167"/>
                  </a:cubicBezTo>
                  <a:cubicBezTo>
                    <a:pt x="120" y="140"/>
                    <a:pt x="120" y="140"/>
                    <a:pt x="120" y="140"/>
                  </a:cubicBezTo>
                  <a:cubicBezTo>
                    <a:pt x="127" y="137"/>
                    <a:pt x="131" y="131"/>
                    <a:pt x="132" y="1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4"/>
            <p:cNvSpPr/>
            <p:nvPr/>
          </p:nvSpPr>
          <p:spPr>
            <a:xfrm>
              <a:off x="4077737" y="1760518"/>
              <a:ext cx="57991" cy="60663"/>
            </a:xfrm>
            <a:custGeom>
              <a:avLst/>
              <a:gdLst/>
              <a:ahLst/>
              <a:cxnLst/>
              <a:rect l="l" t="t" r="r" b="b"/>
              <a:pathLst>
                <a:path w="217" h="227" extrusionOk="0">
                  <a:moveTo>
                    <a:pt x="213" y="44"/>
                  </a:moveTo>
                  <a:lnTo>
                    <a:pt x="213" y="44"/>
                  </a:lnTo>
                  <a:cubicBezTo>
                    <a:pt x="209" y="37"/>
                    <a:pt x="201" y="34"/>
                    <a:pt x="194" y="36"/>
                  </a:cubicBezTo>
                  <a:cubicBezTo>
                    <a:pt x="141" y="44"/>
                    <a:pt x="141" y="44"/>
                    <a:pt x="141" y="44"/>
                  </a:cubicBezTo>
                  <a:cubicBezTo>
                    <a:pt x="103" y="6"/>
                    <a:pt x="103" y="6"/>
                    <a:pt x="103" y="6"/>
                  </a:cubicBezTo>
                  <a:cubicBezTo>
                    <a:pt x="97" y="0"/>
                    <a:pt x="89" y="-1"/>
                    <a:pt x="82" y="1"/>
                  </a:cubicBezTo>
                  <a:cubicBezTo>
                    <a:pt x="74" y="3"/>
                    <a:pt x="69" y="10"/>
                    <a:pt x="67" y="17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5" y="98"/>
                    <a:pt x="0" y="105"/>
                    <a:pt x="0" y="113"/>
                  </a:cubicBezTo>
                  <a:cubicBezTo>
                    <a:pt x="0" y="121"/>
                    <a:pt x="5" y="128"/>
                    <a:pt x="11" y="132"/>
                  </a:cubicBezTo>
                  <a:cubicBezTo>
                    <a:pt x="60" y="156"/>
                    <a:pt x="60" y="156"/>
                    <a:pt x="60" y="156"/>
                  </a:cubicBezTo>
                  <a:cubicBezTo>
                    <a:pt x="67" y="209"/>
                    <a:pt x="67" y="209"/>
                    <a:pt x="67" y="209"/>
                  </a:cubicBezTo>
                  <a:cubicBezTo>
                    <a:pt x="69" y="217"/>
                    <a:pt x="74" y="223"/>
                    <a:pt x="82" y="226"/>
                  </a:cubicBezTo>
                  <a:cubicBezTo>
                    <a:pt x="84" y="226"/>
                    <a:pt x="86" y="227"/>
                    <a:pt x="88" y="227"/>
                  </a:cubicBezTo>
                  <a:cubicBezTo>
                    <a:pt x="93" y="227"/>
                    <a:pt x="99" y="224"/>
                    <a:pt x="103" y="220"/>
                  </a:cubicBezTo>
                  <a:cubicBezTo>
                    <a:pt x="141" y="182"/>
                    <a:pt x="141" y="182"/>
                    <a:pt x="141" y="182"/>
                  </a:cubicBezTo>
                  <a:cubicBezTo>
                    <a:pt x="194" y="190"/>
                    <a:pt x="194" y="190"/>
                    <a:pt x="194" y="190"/>
                  </a:cubicBezTo>
                  <a:cubicBezTo>
                    <a:pt x="201" y="192"/>
                    <a:pt x="209" y="189"/>
                    <a:pt x="213" y="183"/>
                  </a:cubicBezTo>
                  <a:cubicBezTo>
                    <a:pt x="218" y="176"/>
                    <a:pt x="219" y="168"/>
                    <a:pt x="215" y="161"/>
                  </a:cubicBezTo>
                  <a:cubicBezTo>
                    <a:pt x="191" y="113"/>
                    <a:pt x="191" y="113"/>
                    <a:pt x="191" y="113"/>
                  </a:cubicBezTo>
                  <a:cubicBezTo>
                    <a:pt x="215" y="65"/>
                    <a:pt x="215" y="65"/>
                    <a:pt x="215" y="65"/>
                  </a:cubicBezTo>
                  <a:cubicBezTo>
                    <a:pt x="219" y="59"/>
                    <a:pt x="218" y="50"/>
                    <a:pt x="213" y="44"/>
                  </a:cubicBezTo>
                  <a:moveTo>
                    <a:pt x="137" y="140"/>
                  </a:moveTo>
                  <a:lnTo>
                    <a:pt x="137" y="140"/>
                  </a:lnTo>
                  <a:cubicBezTo>
                    <a:pt x="130" y="138"/>
                    <a:pt x="124" y="141"/>
                    <a:pt x="118" y="146"/>
                  </a:cubicBezTo>
                  <a:cubicBezTo>
                    <a:pt x="102" y="162"/>
                    <a:pt x="102" y="162"/>
                    <a:pt x="102" y="162"/>
                  </a:cubicBezTo>
                  <a:cubicBezTo>
                    <a:pt x="98" y="139"/>
                    <a:pt x="98" y="139"/>
                    <a:pt x="98" y="139"/>
                  </a:cubicBezTo>
                  <a:cubicBezTo>
                    <a:pt x="97" y="132"/>
                    <a:pt x="93" y="127"/>
                    <a:pt x="88" y="12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8" y="102"/>
                    <a:pt x="88" y="102"/>
                    <a:pt x="88" y="102"/>
                  </a:cubicBezTo>
                  <a:cubicBezTo>
                    <a:pt x="93" y="100"/>
                    <a:pt x="97" y="94"/>
                    <a:pt x="98" y="87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24" y="85"/>
                    <a:pt x="130" y="88"/>
                    <a:pt x="137" y="86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9" y="104"/>
                    <a:pt x="149" y="104"/>
                    <a:pt x="149" y="104"/>
                  </a:cubicBezTo>
                  <a:cubicBezTo>
                    <a:pt x="146" y="110"/>
                    <a:pt x="146" y="117"/>
                    <a:pt x="149" y="122"/>
                  </a:cubicBezTo>
                  <a:cubicBezTo>
                    <a:pt x="160" y="144"/>
                    <a:pt x="160" y="144"/>
                    <a:pt x="160" y="144"/>
                  </a:cubicBezTo>
                  <a:lnTo>
                    <a:pt x="137" y="14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36700" rIns="90000" bIns="36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4"/>
            <p:cNvSpPr/>
            <p:nvPr/>
          </p:nvSpPr>
          <p:spPr>
            <a:xfrm>
              <a:off x="4054487" y="1674733"/>
              <a:ext cx="27526" cy="10957"/>
            </a:xfrm>
            <a:custGeom>
              <a:avLst/>
              <a:gdLst/>
              <a:ahLst/>
              <a:cxnLst/>
              <a:rect l="l" t="t" r="r" b="b"/>
              <a:pathLst>
                <a:path w="103" h="41" extrusionOk="0">
                  <a:moveTo>
                    <a:pt x="83" y="0"/>
                  </a:moveTo>
                  <a:lnTo>
                    <a:pt x="83" y="0"/>
                  </a:lnTo>
                  <a:cubicBezTo>
                    <a:pt x="22" y="0"/>
                    <a:pt x="22" y="0"/>
                    <a:pt x="22" y="0"/>
                  </a:cubicBezTo>
                  <a:cubicBezTo>
                    <a:pt x="11" y="0"/>
                    <a:pt x="1" y="9"/>
                    <a:pt x="1" y="20"/>
                  </a:cubicBezTo>
                  <a:cubicBezTo>
                    <a:pt x="0" y="32"/>
                    <a:pt x="10" y="41"/>
                    <a:pt x="21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93" y="41"/>
                    <a:pt x="103" y="33"/>
                    <a:pt x="103" y="21"/>
                  </a:cubicBezTo>
                  <a:cubicBezTo>
                    <a:pt x="103" y="9"/>
                    <a:pt x="94" y="0"/>
                    <a:pt x="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4"/>
            <p:cNvSpPr/>
            <p:nvPr/>
          </p:nvSpPr>
          <p:spPr>
            <a:xfrm>
              <a:off x="4092970" y="1674733"/>
              <a:ext cx="27526" cy="10957"/>
            </a:xfrm>
            <a:custGeom>
              <a:avLst/>
              <a:gdLst/>
              <a:ahLst/>
              <a:cxnLst/>
              <a:rect l="l" t="t" r="r" b="b"/>
              <a:pathLst>
                <a:path w="103" h="41" extrusionOk="0">
                  <a:moveTo>
                    <a:pt x="83" y="0"/>
                  </a:moveTo>
                  <a:lnTo>
                    <a:pt x="83" y="0"/>
                  </a:ln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1" y="9"/>
                    <a:pt x="1" y="20"/>
                  </a:cubicBezTo>
                  <a:cubicBezTo>
                    <a:pt x="0" y="32"/>
                    <a:pt x="9" y="41"/>
                    <a:pt x="21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93" y="41"/>
                    <a:pt x="103" y="33"/>
                    <a:pt x="103" y="21"/>
                  </a:cubicBezTo>
                  <a:cubicBezTo>
                    <a:pt x="103" y="9"/>
                    <a:pt x="94" y="0"/>
                    <a:pt x="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Google Shape;563;p46">
            <a:extLst>
              <a:ext uri="{FF2B5EF4-FFF2-40B4-BE49-F238E27FC236}">
                <a16:creationId xmlns:a16="http://schemas.microsoft.com/office/drawing/2014/main" id="{ACA6F233-D6CA-9C33-F4F7-C949E71250EF}"/>
              </a:ext>
            </a:extLst>
          </p:cNvPr>
          <p:cNvSpPr/>
          <p:nvPr/>
        </p:nvSpPr>
        <p:spPr>
          <a:xfrm>
            <a:off x="7120915" y="1341502"/>
            <a:ext cx="374403" cy="344472"/>
          </a:xfrm>
          <a:custGeom>
            <a:avLst/>
            <a:gdLst/>
            <a:ahLst/>
            <a:cxnLst/>
            <a:rect l="l" t="t" r="r" b="b"/>
            <a:pathLst>
              <a:path w="1401" h="1289" extrusionOk="0">
                <a:moveTo>
                  <a:pt x="1401" y="593"/>
                </a:moveTo>
                <a:lnTo>
                  <a:pt x="1401" y="593"/>
                </a:lnTo>
                <a:cubicBezTo>
                  <a:pt x="1401" y="502"/>
                  <a:pt x="1366" y="415"/>
                  <a:pt x="1307" y="360"/>
                </a:cubicBezTo>
                <a:cubicBezTo>
                  <a:pt x="1306" y="360"/>
                  <a:pt x="1304" y="358"/>
                  <a:pt x="1304" y="358"/>
                </a:cubicBezTo>
                <a:cubicBezTo>
                  <a:pt x="1304" y="326"/>
                  <a:pt x="1304" y="326"/>
                  <a:pt x="1304" y="326"/>
                </a:cubicBezTo>
                <a:cubicBezTo>
                  <a:pt x="1304" y="319"/>
                  <a:pt x="1303" y="311"/>
                  <a:pt x="1299" y="305"/>
                </a:cubicBezTo>
                <a:cubicBezTo>
                  <a:pt x="1290" y="289"/>
                  <a:pt x="1272" y="281"/>
                  <a:pt x="1255" y="283"/>
                </a:cubicBezTo>
                <a:cubicBezTo>
                  <a:pt x="1112" y="304"/>
                  <a:pt x="1112" y="304"/>
                  <a:pt x="1112" y="304"/>
                </a:cubicBezTo>
                <a:cubicBezTo>
                  <a:pt x="1091" y="307"/>
                  <a:pt x="1075" y="325"/>
                  <a:pt x="1075" y="347"/>
                </a:cubicBezTo>
                <a:cubicBezTo>
                  <a:pt x="1075" y="416"/>
                  <a:pt x="1075" y="416"/>
                  <a:pt x="1075" y="416"/>
                </a:cubicBezTo>
                <a:cubicBezTo>
                  <a:pt x="904" y="416"/>
                  <a:pt x="904" y="416"/>
                  <a:pt x="904" y="416"/>
                </a:cubicBezTo>
                <a:cubicBezTo>
                  <a:pt x="895" y="380"/>
                  <a:pt x="863" y="354"/>
                  <a:pt x="825" y="354"/>
                </a:cubicBezTo>
                <a:cubicBezTo>
                  <a:pt x="813" y="354"/>
                  <a:pt x="813" y="354"/>
                  <a:pt x="813" y="354"/>
                </a:cubicBezTo>
                <a:cubicBezTo>
                  <a:pt x="813" y="190"/>
                  <a:pt x="813" y="190"/>
                  <a:pt x="813" y="190"/>
                </a:cubicBezTo>
                <a:cubicBezTo>
                  <a:pt x="813" y="180"/>
                  <a:pt x="805" y="171"/>
                  <a:pt x="795" y="171"/>
                </a:cubicBezTo>
                <a:cubicBezTo>
                  <a:pt x="644" y="171"/>
                  <a:pt x="644" y="171"/>
                  <a:pt x="644" y="171"/>
                </a:cubicBezTo>
                <a:cubicBezTo>
                  <a:pt x="644" y="141"/>
                  <a:pt x="644" y="141"/>
                  <a:pt x="644" y="141"/>
                </a:cubicBezTo>
                <a:cubicBezTo>
                  <a:pt x="644" y="124"/>
                  <a:pt x="658" y="111"/>
                  <a:pt x="674" y="111"/>
                </a:cubicBezTo>
                <a:cubicBezTo>
                  <a:pt x="876" y="111"/>
                  <a:pt x="876" y="111"/>
                  <a:pt x="876" y="111"/>
                </a:cubicBezTo>
                <a:cubicBezTo>
                  <a:pt x="876" y="138"/>
                  <a:pt x="876" y="138"/>
                  <a:pt x="876" y="138"/>
                </a:cubicBezTo>
                <a:cubicBezTo>
                  <a:pt x="876" y="153"/>
                  <a:pt x="882" y="167"/>
                  <a:pt x="893" y="177"/>
                </a:cubicBezTo>
                <a:cubicBezTo>
                  <a:pt x="903" y="186"/>
                  <a:pt x="917" y="191"/>
                  <a:pt x="930" y="191"/>
                </a:cubicBezTo>
                <a:cubicBezTo>
                  <a:pt x="931" y="191"/>
                  <a:pt x="1346" y="169"/>
                  <a:pt x="1346" y="169"/>
                </a:cubicBezTo>
                <a:lnTo>
                  <a:pt x="1346" y="169"/>
                </a:lnTo>
                <a:cubicBezTo>
                  <a:pt x="1375" y="167"/>
                  <a:pt x="1397" y="143"/>
                  <a:pt x="1397" y="115"/>
                </a:cubicBezTo>
                <a:cubicBezTo>
                  <a:pt x="1397" y="76"/>
                  <a:pt x="1397" y="76"/>
                  <a:pt x="1397" y="76"/>
                </a:cubicBezTo>
                <a:cubicBezTo>
                  <a:pt x="1397" y="48"/>
                  <a:pt x="1375" y="24"/>
                  <a:pt x="1346" y="22"/>
                </a:cubicBezTo>
                <a:cubicBezTo>
                  <a:pt x="934" y="0"/>
                  <a:pt x="934" y="0"/>
                  <a:pt x="934" y="0"/>
                </a:cubicBezTo>
                <a:cubicBezTo>
                  <a:pt x="919" y="-1"/>
                  <a:pt x="904" y="4"/>
                  <a:pt x="893" y="14"/>
                </a:cubicBezTo>
                <a:cubicBezTo>
                  <a:pt x="882" y="24"/>
                  <a:pt x="876" y="38"/>
                  <a:pt x="876" y="53"/>
                </a:cubicBezTo>
                <a:cubicBezTo>
                  <a:pt x="876" y="70"/>
                  <a:pt x="876" y="70"/>
                  <a:pt x="876" y="70"/>
                </a:cubicBezTo>
                <a:cubicBezTo>
                  <a:pt x="677" y="70"/>
                  <a:pt x="677" y="70"/>
                  <a:pt x="677" y="70"/>
                </a:cubicBezTo>
                <a:cubicBezTo>
                  <a:pt x="637" y="70"/>
                  <a:pt x="604" y="103"/>
                  <a:pt x="604" y="144"/>
                </a:cubicBezTo>
                <a:cubicBezTo>
                  <a:pt x="604" y="171"/>
                  <a:pt x="604" y="171"/>
                  <a:pt x="604" y="171"/>
                </a:cubicBezTo>
                <a:cubicBezTo>
                  <a:pt x="362" y="171"/>
                  <a:pt x="362" y="171"/>
                  <a:pt x="362" y="171"/>
                </a:cubicBezTo>
                <a:cubicBezTo>
                  <a:pt x="352" y="171"/>
                  <a:pt x="342" y="179"/>
                  <a:pt x="341" y="189"/>
                </a:cubicBezTo>
                <a:cubicBezTo>
                  <a:pt x="340" y="201"/>
                  <a:pt x="349" y="212"/>
                  <a:pt x="361" y="212"/>
                </a:cubicBezTo>
                <a:cubicBezTo>
                  <a:pt x="773" y="212"/>
                  <a:pt x="773" y="212"/>
                  <a:pt x="773" y="212"/>
                </a:cubicBezTo>
                <a:cubicBezTo>
                  <a:pt x="773" y="250"/>
                  <a:pt x="773" y="250"/>
                  <a:pt x="773" y="250"/>
                </a:cubicBezTo>
                <a:cubicBezTo>
                  <a:pt x="204" y="250"/>
                  <a:pt x="204" y="250"/>
                  <a:pt x="204" y="250"/>
                </a:cubicBezTo>
                <a:cubicBezTo>
                  <a:pt x="193" y="250"/>
                  <a:pt x="183" y="259"/>
                  <a:pt x="183" y="270"/>
                </a:cubicBezTo>
                <a:cubicBezTo>
                  <a:pt x="183" y="277"/>
                  <a:pt x="183" y="277"/>
                  <a:pt x="183" y="277"/>
                </a:cubicBezTo>
                <a:cubicBezTo>
                  <a:pt x="183" y="291"/>
                  <a:pt x="173" y="302"/>
                  <a:pt x="159" y="302"/>
                </a:cubicBezTo>
                <a:cubicBezTo>
                  <a:pt x="47" y="302"/>
                  <a:pt x="47" y="302"/>
                  <a:pt x="47" y="302"/>
                </a:cubicBezTo>
                <a:cubicBezTo>
                  <a:pt x="47" y="163"/>
                  <a:pt x="47" y="163"/>
                  <a:pt x="47" y="163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73" y="163"/>
                  <a:pt x="183" y="174"/>
                  <a:pt x="183" y="187"/>
                </a:cubicBezTo>
                <a:cubicBezTo>
                  <a:pt x="183" y="191"/>
                  <a:pt x="183" y="191"/>
                  <a:pt x="183" y="191"/>
                </a:cubicBezTo>
                <a:cubicBezTo>
                  <a:pt x="183" y="203"/>
                  <a:pt x="193" y="212"/>
                  <a:pt x="204" y="212"/>
                </a:cubicBezTo>
                <a:cubicBezTo>
                  <a:pt x="277" y="212"/>
                  <a:pt x="277" y="212"/>
                  <a:pt x="277" y="212"/>
                </a:cubicBezTo>
                <a:cubicBezTo>
                  <a:pt x="287" y="212"/>
                  <a:pt x="296" y="204"/>
                  <a:pt x="298" y="194"/>
                </a:cubicBezTo>
                <a:cubicBezTo>
                  <a:pt x="299" y="182"/>
                  <a:pt x="290" y="171"/>
                  <a:pt x="277" y="171"/>
                </a:cubicBezTo>
                <a:cubicBezTo>
                  <a:pt x="222" y="171"/>
                  <a:pt x="222" y="171"/>
                  <a:pt x="222" y="171"/>
                </a:cubicBezTo>
                <a:cubicBezTo>
                  <a:pt x="215" y="143"/>
                  <a:pt x="190" y="122"/>
                  <a:pt x="159" y="122"/>
                </a:cubicBezTo>
                <a:cubicBezTo>
                  <a:pt x="46" y="122"/>
                  <a:pt x="46" y="122"/>
                  <a:pt x="46" y="122"/>
                </a:cubicBezTo>
                <a:cubicBezTo>
                  <a:pt x="24" y="122"/>
                  <a:pt x="6" y="140"/>
                  <a:pt x="6" y="162"/>
                </a:cubicBezTo>
                <a:cubicBezTo>
                  <a:pt x="6" y="303"/>
                  <a:pt x="6" y="303"/>
                  <a:pt x="6" y="303"/>
                </a:cubicBezTo>
                <a:cubicBezTo>
                  <a:pt x="6" y="325"/>
                  <a:pt x="24" y="343"/>
                  <a:pt x="46" y="343"/>
                </a:cubicBezTo>
                <a:cubicBezTo>
                  <a:pt x="161" y="343"/>
                  <a:pt x="161" y="343"/>
                  <a:pt x="161" y="343"/>
                </a:cubicBezTo>
                <a:cubicBezTo>
                  <a:pt x="193" y="343"/>
                  <a:pt x="219" y="320"/>
                  <a:pt x="225" y="291"/>
                </a:cubicBezTo>
                <a:cubicBezTo>
                  <a:pt x="265" y="291"/>
                  <a:pt x="265" y="291"/>
                  <a:pt x="265" y="291"/>
                </a:cubicBezTo>
                <a:cubicBezTo>
                  <a:pt x="265" y="356"/>
                  <a:pt x="265" y="356"/>
                  <a:pt x="265" y="356"/>
                </a:cubicBezTo>
                <a:cubicBezTo>
                  <a:pt x="255" y="356"/>
                  <a:pt x="255" y="356"/>
                  <a:pt x="255" y="356"/>
                </a:cubicBezTo>
                <a:cubicBezTo>
                  <a:pt x="209" y="356"/>
                  <a:pt x="173" y="393"/>
                  <a:pt x="173" y="438"/>
                </a:cubicBezTo>
                <a:cubicBezTo>
                  <a:pt x="173" y="721"/>
                  <a:pt x="173" y="721"/>
                  <a:pt x="173" y="721"/>
                </a:cubicBezTo>
                <a:cubicBezTo>
                  <a:pt x="173" y="767"/>
                  <a:pt x="209" y="803"/>
                  <a:pt x="255" y="803"/>
                </a:cubicBezTo>
                <a:cubicBezTo>
                  <a:pt x="358" y="803"/>
                  <a:pt x="358" y="803"/>
                  <a:pt x="358" y="803"/>
                </a:cubicBezTo>
                <a:cubicBezTo>
                  <a:pt x="358" y="840"/>
                  <a:pt x="358" y="840"/>
                  <a:pt x="358" y="840"/>
                </a:cubicBezTo>
                <a:cubicBezTo>
                  <a:pt x="358" y="844"/>
                  <a:pt x="359" y="848"/>
                  <a:pt x="359" y="852"/>
                </a:cubicBezTo>
                <a:cubicBezTo>
                  <a:pt x="218" y="910"/>
                  <a:pt x="218" y="910"/>
                  <a:pt x="218" y="910"/>
                </a:cubicBezTo>
                <a:cubicBezTo>
                  <a:pt x="211" y="905"/>
                  <a:pt x="204" y="901"/>
                  <a:pt x="195" y="899"/>
                </a:cubicBezTo>
                <a:cubicBezTo>
                  <a:pt x="187" y="897"/>
                  <a:pt x="178" y="898"/>
                  <a:pt x="171" y="901"/>
                </a:cubicBezTo>
                <a:cubicBezTo>
                  <a:pt x="31" y="947"/>
                  <a:pt x="31" y="947"/>
                  <a:pt x="31" y="947"/>
                </a:cubicBezTo>
                <a:cubicBezTo>
                  <a:pt x="7" y="955"/>
                  <a:pt x="-6" y="981"/>
                  <a:pt x="2" y="1005"/>
                </a:cubicBezTo>
                <a:cubicBezTo>
                  <a:pt x="8" y="1022"/>
                  <a:pt x="8" y="1022"/>
                  <a:pt x="8" y="1022"/>
                </a:cubicBezTo>
                <a:cubicBezTo>
                  <a:pt x="12" y="1034"/>
                  <a:pt x="20" y="1043"/>
                  <a:pt x="31" y="1049"/>
                </a:cubicBezTo>
                <a:cubicBezTo>
                  <a:pt x="42" y="1054"/>
                  <a:pt x="55" y="1055"/>
                  <a:pt x="67" y="1051"/>
                </a:cubicBezTo>
                <a:cubicBezTo>
                  <a:pt x="206" y="1004"/>
                  <a:pt x="206" y="1004"/>
                  <a:pt x="206" y="1004"/>
                </a:cubicBezTo>
                <a:cubicBezTo>
                  <a:pt x="214" y="1001"/>
                  <a:pt x="223" y="996"/>
                  <a:pt x="228" y="988"/>
                </a:cubicBezTo>
                <a:cubicBezTo>
                  <a:pt x="238" y="976"/>
                  <a:pt x="240" y="961"/>
                  <a:pt x="236" y="947"/>
                </a:cubicBezTo>
                <a:cubicBezTo>
                  <a:pt x="382" y="887"/>
                  <a:pt x="382" y="887"/>
                  <a:pt x="382" y="887"/>
                </a:cubicBezTo>
                <a:cubicBezTo>
                  <a:pt x="392" y="894"/>
                  <a:pt x="405" y="899"/>
                  <a:pt x="418" y="899"/>
                </a:cubicBezTo>
                <a:cubicBezTo>
                  <a:pt x="424" y="899"/>
                  <a:pt x="424" y="899"/>
                  <a:pt x="424" y="899"/>
                </a:cubicBezTo>
                <a:cubicBezTo>
                  <a:pt x="424" y="955"/>
                  <a:pt x="424" y="955"/>
                  <a:pt x="424" y="955"/>
                </a:cubicBezTo>
                <a:cubicBezTo>
                  <a:pt x="424" y="966"/>
                  <a:pt x="432" y="975"/>
                  <a:pt x="444" y="975"/>
                </a:cubicBezTo>
                <a:cubicBezTo>
                  <a:pt x="467" y="975"/>
                  <a:pt x="467" y="975"/>
                  <a:pt x="467" y="975"/>
                </a:cubicBezTo>
                <a:cubicBezTo>
                  <a:pt x="467" y="1268"/>
                  <a:pt x="467" y="1268"/>
                  <a:pt x="467" y="1268"/>
                </a:cubicBezTo>
                <a:cubicBezTo>
                  <a:pt x="467" y="1280"/>
                  <a:pt x="476" y="1289"/>
                  <a:pt x="488" y="1289"/>
                </a:cubicBezTo>
                <a:cubicBezTo>
                  <a:pt x="596" y="1289"/>
                  <a:pt x="596" y="1289"/>
                  <a:pt x="596" y="1289"/>
                </a:cubicBezTo>
                <a:cubicBezTo>
                  <a:pt x="608" y="1289"/>
                  <a:pt x="617" y="1280"/>
                  <a:pt x="617" y="1268"/>
                </a:cubicBezTo>
                <a:cubicBezTo>
                  <a:pt x="617" y="975"/>
                  <a:pt x="617" y="975"/>
                  <a:pt x="617" y="975"/>
                </a:cubicBezTo>
                <a:cubicBezTo>
                  <a:pt x="640" y="975"/>
                  <a:pt x="640" y="975"/>
                  <a:pt x="640" y="975"/>
                </a:cubicBezTo>
                <a:cubicBezTo>
                  <a:pt x="652" y="975"/>
                  <a:pt x="661" y="966"/>
                  <a:pt x="661" y="955"/>
                </a:cubicBezTo>
                <a:cubicBezTo>
                  <a:pt x="661" y="899"/>
                  <a:pt x="661" y="899"/>
                  <a:pt x="661" y="899"/>
                </a:cubicBezTo>
                <a:cubicBezTo>
                  <a:pt x="667" y="899"/>
                  <a:pt x="667" y="899"/>
                  <a:pt x="667" y="899"/>
                </a:cubicBezTo>
                <a:cubicBezTo>
                  <a:pt x="699" y="899"/>
                  <a:pt x="726" y="872"/>
                  <a:pt x="726" y="840"/>
                </a:cubicBezTo>
                <a:cubicBezTo>
                  <a:pt x="726" y="803"/>
                  <a:pt x="726" y="803"/>
                  <a:pt x="726" y="803"/>
                </a:cubicBezTo>
                <a:cubicBezTo>
                  <a:pt x="827" y="803"/>
                  <a:pt x="827" y="803"/>
                  <a:pt x="827" y="803"/>
                </a:cubicBezTo>
                <a:cubicBezTo>
                  <a:pt x="862" y="803"/>
                  <a:pt x="893" y="781"/>
                  <a:pt x="904" y="749"/>
                </a:cubicBezTo>
                <a:cubicBezTo>
                  <a:pt x="1075" y="749"/>
                  <a:pt x="1075" y="749"/>
                  <a:pt x="1075" y="749"/>
                </a:cubicBezTo>
                <a:cubicBezTo>
                  <a:pt x="1075" y="839"/>
                  <a:pt x="1075" y="839"/>
                  <a:pt x="1075" y="839"/>
                </a:cubicBezTo>
                <a:cubicBezTo>
                  <a:pt x="1075" y="859"/>
                  <a:pt x="1091" y="876"/>
                  <a:pt x="1111" y="880"/>
                </a:cubicBezTo>
                <a:cubicBezTo>
                  <a:pt x="1253" y="900"/>
                  <a:pt x="1253" y="900"/>
                  <a:pt x="1253" y="900"/>
                </a:cubicBezTo>
                <a:cubicBezTo>
                  <a:pt x="1255" y="900"/>
                  <a:pt x="1257" y="900"/>
                  <a:pt x="1259" y="900"/>
                </a:cubicBezTo>
                <a:cubicBezTo>
                  <a:pt x="1272" y="900"/>
                  <a:pt x="1285" y="894"/>
                  <a:pt x="1293" y="884"/>
                </a:cubicBezTo>
                <a:cubicBezTo>
                  <a:pt x="1298" y="876"/>
                  <a:pt x="1302" y="867"/>
                  <a:pt x="1302" y="858"/>
                </a:cubicBezTo>
                <a:cubicBezTo>
                  <a:pt x="1302" y="830"/>
                  <a:pt x="1302" y="830"/>
                  <a:pt x="1302" y="830"/>
                </a:cubicBezTo>
                <a:cubicBezTo>
                  <a:pt x="1302" y="830"/>
                  <a:pt x="1401" y="688"/>
                  <a:pt x="1401" y="593"/>
                </a:cubicBezTo>
                <a:moveTo>
                  <a:pt x="917" y="52"/>
                </a:moveTo>
                <a:lnTo>
                  <a:pt x="917" y="52"/>
                </a:lnTo>
                <a:cubicBezTo>
                  <a:pt x="917" y="47"/>
                  <a:pt x="920" y="44"/>
                  <a:pt x="921" y="43"/>
                </a:cubicBezTo>
                <a:cubicBezTo>
                  <a:pt x="923" y="41"/>
                  <a:pt x="925" y="39"/>
                  <a:pt x="930" y="39"/>
                </a:cubicBezTo>
                <a:lnTo>
                  <a:pt x="931" y="39"/>
                </a:lnTo>
                <a:cubicBezTo>
                  <a:pt x="1344" y="62"/>
                  <a:pt x="1344" y="62"/>
                  <a:pt x="1344" y="62"/>
                </a:cubicBezTo>
                <a:cubicBezTo>
                  <a:pt x="1351" y="63"/>
                  <a:pt x="1356" y="68"/>
                  <a:pt x="1356" y="75"/>
                </a:cubicBezTo>
                <a:cubicBezTo>
                  <a:pt x="1356" y="114"/>
                  <a:pt x="1356" y="114"/>
                  <a:pt x="1356" y="114"/>
                </a:cubicBezTo>
                <a:cubicBezTo>
                  <a:pt x="1356" y="120"/>
                  <a:pt x="1351" y="126"/>
                  <a:pt x="1344" y="126"/>
                </a:cubicBezTo>
                <a:cubicBezTo>
                  <a:pt x="931" y="150"/>
                  <a:pt x="931" y="150"/>
                  <a:pt x="931" y="150"/>
                </a:cubicBezTo>
                <a:cubicBezTo>
                  <a:pt x="926" y="150"/>
                  <a:pt x="923" y="148"/>
                  <a:pt x="921" y="146"/>
                </a:cubicBezTo>
                <a:cubicBezTo>
                  <a:pt x="920" y="144"/>
                  <a:pt x="917" y="141"/>
                  <a:pt x="917" y="137"/>
                </a:cubicBezTo>
                <a:lnTo>
                  <a:pt x="917" y="52"/>
                </a:lnTo>
                <a:moveTo>
                  <a:pt x="1007" y="457"/>
                </a:moveTo>
                <a:lnTo>
                  <a:pt x="1007" y="457"/>
                </a:lnTo>
                <a:cubicBezTo>
                  <a:pt x="1007" y="708"/>
                  <a:pt x="1007" y="708"/>
                  <a:pt x="1007" y="708"/>
                </a:cubicBezTo>
                <a:cubicBezTo>
                  <a:pt x="977" y="708"/>
                  <a:pt x="977" y="708"/>
                  <a:pt x="977" y="708"/>
                </a:cubicBezTo>
                <a:cubicBezTo>
                  <a:pt x="977" y="457"/>
                  <a:pt x="977" y="457"/>
                  <a:pt x="977" y="457"/>
                </a:cubicBezTo>
                <a:lnTo>
                  <a:pt x="1007" y="457"/>
                </a:lnTo>
                <a:moveTo>
                  <a:pt x="306" y="291"/>
                </a:moveTo>
                <a:lnTo>
                  <a:pt x="306" y="291"/>
                </a:lnTo>
                <a:cubicBezTo>
                  <a:pt x="773" y="291"/>
                  <a:pt x="773" y="291"/>
                  <a:pt x="773" y="291"/>
                </a:cubicBezTo>
                <a:cubicBezTo>
                  <a:pt x="773" y="356"/>
                  <a:pt x="773" y="356"/>
                  <a:pt x="773" y="356"/>
                </a:cubicBezTo>
                <a:cubicBezTo>
                  <a:pt x="306" y="356"/>
                  <a:pt x="306" y="356"/>
                  <a:pt x="306" y="356"/>
                </a:cubicBezTo>
                <a:lnTo>
                  <a:pt x="306" y="291"/>
                </a:lnTo>
                <a:moveTo>
                  <a:pt x="198" y="964"/>
                </a:moveTo>
                <a:lnTo>
                  <a:pt x="198" y="964"/>
                </a:lnTo>
                <a:cubicBezTo>
                  <a:pt x="197" y="965"/>
                  <a:pt x="196" y="966"/>
                  <a:pt x="195" y="966"/>
                </a:cubicBezTo>
                <a:cubicBezTo>
                  <a:pt x="58" y="1013"/>
                  <a:pt x="58" y="1013"/>
                  <a:pt x="58" y="1013"/>
                </a:cubicBezTo>
                <a:cubicBezTo>
                  <a:pt x="55" y="1014"/>
                  <a:pt x="53" y="1012"/>
                  <a:pt x="52" y="1010"/>
                </a:cubicBezTo>
                <a:cubicBezTo>
                  <a:pt x="46" y="993"/>
                  <a:pt x="46" y="993"/>
                  <a:pt x="46" y="993"/>
                </a:cubicBezTo>
                <a:cubicBezTo>
                  <a:pt x="45" y="990"/>
                  <a:pt x="46" y="988"/>
                  <a:pt x="49" y="987"/>
                </a:cubicBezTo>
                <a:lnTo>
                  <a:pt x="187" y="940"/>
                </a:lnTo>
                <a:cubicBezTo>
                  <a:pt x="189" y="939"/>
                  <a:pt x="192" y="941"/>
                  <a:pt x="193" y="943"/>
                </a:cubicBezTo>
                <a:cubicBezTo>
                  <a:pt x="198" y="960"/>
                  <a:pt x="198" y="960"/>
                  <a:pt x="198" y="960"/>
                </a:cubicBezTo>
                <a:cubicBezTo>
                  <a:pt x="199" y="961"/>
                  <a:pt x="198" y="962"/>
                  <a:pt x="198" y="964"/>
                </a:cubicBezTo>
                <a:moveTo>
                  <a:pt x="576" y="1248"/>
                </a:moveTo>
                <a:lnTo>
                  <a:pt x="576" y="1248"/>
                </a:lnTo>
                <a:cubicBezTo>
                  <a:pt x="508" y="1248"/>
                  <a:pt x="508" y="1248"/>
                  <a:pt x="508" y="1248"/>
                </a:cubicBezTo>
                <a:cubicBezTo>
                  <a:pt x="508" y="975"/>
                  <a:pt x="508" y="975"/>
                  <a:pt x="508" y="975"/>
                </a:cubicBezTo>
                <a:cubicBezTo>
                  <a:pt x="576" y="975"/>
                  <a:pt x="576" y="975"/>
                  <a:pt x="576" y="975"/>
                </a:cubicBezTo>
                <a:lnTo>
                  <a:pt x="576" y="1248"/>
                </a:lnTo>
                <a:moveTo>
                  <a:pt x="620" y="934"/>
                </a:moveTo>
                <a:lnTo>
                  <a:pt x="620" y="934"/>
                </a:lnTo>
                <a:cubicBezTo>
                  <a:pt x="464" y="934"/>
                  <a:pt x="464" y="934"/>
                  <a:pt x="464" y="934"/>
                </a:cubicBezTo>
                <a:cubicBezTo>
                  <a:pt x="464" y="902"/>
                  <a:pt x="464" y="902"/>
                  <a:pt x="464" y="902"/>
                </a:cubicBezTo>
                <a:cubicBezTo>
                  <a:pt x="620" y="902"/>
                  <a:pt x="620" y="902"/>
                  <a:pt x="620" y="902"/>
                </a:cubicBezTo>
                <a:lnTo>
                  <a:pt x="620" y="934"/>
                </a:lnTo>
                <a:moveTo>
                  <a:pt x="667" y="858"/>
                </a:moveTo>
                <a:lnTo>
                  <a:pt x="667" y="858"/>
                </a:lnTo>
                <a:cubicBezTo>
                  <a:pt x="417" y="858"/>
                  <a:pt x="417" y="858"/>
                  <a:pt x="417" y="858"/>
                </a:cubicBezTo>
                <a:cubicBezTo>
                  <a:pt x="407" y="858"/>
                  <a:pt x="399" y="850"/>
                  <a:pt x="399" y="840"/>
                </a:cubicBezTo>
                <a:cubicBezTo>
                  <a:pt x="399" y="803"/>
                  <a:pt x="399" y="803"/>
                  <a:pt x="399" y="803"/>
                </a:cubicBezTo>
                <a:cubicBezTo>
                  <a:pt x="685" y="803"/>
                  <a:pt x="685" y="803"/>
                  <a:pt x="685" y="803"/>
                </a:cubicBezTo>
                <a:cubicBezTo>
                  <a:pt x="685" y="840"/>
                  <a:pt x="685" y="840"/>
                  <a:pt x="685" y="840"/>
                </a:cubicBezTo>
                <a:cubicBezTo>
                  <a:pt x="685" y="850"/>
                  <a:pt x="677" y="858"/>
                  <a:pt x="667" y="858"/>
                </a:cubicBezTo>
                <a:moveTo>
                  <a:pt x="824" y="765"/>
                </a:moveTo>
                <a:lnTo>
                  <a:pt x="824" y="765"/>
                </a:lnTo>
                <a:cubicBezTo>
                  <a:pt x="255" y="765"/>
                  <a:pt x="255" y="765"/>
                  <a:pt x="255" y="765"/>
                </a:cubicBezTo>
                <a:cubicBezTo>
                  <a:pt x="232" y="765"/>
                  <a:pt x="213" y="747"/>
                  <a:pt x="213" y="724"/>
                </a:cubicBezTo>
                <a:cubicBezTo>
                  <a:pt x="213" y="670"/>
                  <a:pt x="213" y="670"/>
                  <a:pt x="213" y="670"/>
                </a:cubicBezTo>
                <a:cubicBezTo>
                  <a:pt x="328" y="670"/>
                  <a:pt x="328" y="670"/>
                  <a:pt x="328" y="670"/>
                </a:cubicBezTo>
                <a:cubicBezTo>
                  <a:pt x="338" y="670"/>
                  <a:pt x="347" y="663"/>
                  <a:pt x="348" y="652"/>
                </a:cubicBezTo>
                <a:cubicBezTo>
                  <a:pt x="350" y="639"/>
                  <a:pt x="341" y="629"/>
                  <a:pt x="328" y="629"/>
                </a:cubicBezTo>
                <a:cubicBezTo>
                  <a:pt x="211" y="629"/>
                  <a:pt x="211" y="629"/>
                  <a:pt x="211" y="629"/>
                </a:cubicBezTo>
                <a:cubicBezTo>
                  <a:pt x="211" y="517"/>
                  <a:pt x="211" y="517"/>
                  <a:pt x="211" y="517"/>
                </a:cubicBezTo>
                <a:cubicBezTo>
                  <a:pt x="715" y="517"/>
                  <a:pt x="715" y="517"/>
                  <a:pt x="715" y="517"/>
                </a:cubicBezTo>
                <a:cubicBezTo>
                  <a:pt x="715" y="629"/>
                  <a:pt x="715" y="629"/>
                  <a:pt x="715" y="629"/>
                </a:cubicBezTo>
                <a:cubicBezTo>
                  <a:pt x="410" y="629"/>
                  <a:pt x="410" y="629"/>
                  <a:pt x="410" y="629"/>
                </a:cubicBezTo>
                <a:cubicBezTo>
                  <a:pt x="400" y="629"/>
                  <a:pt x="390" y="636"/>
                  <a:pt x="389" y="647"/>
                </a:cubicBezTo>
                <a:cubicBezTo>
                  <a:pt x="388" y="659"/>
                  <a:pt x="397" y="670"/>
                  <a:pt x="409" y="670"/>
                </a:cubicBezTo>
                <a:cubicBezTo>
                  <a:pt x="736" y="670"/>
                  <a:pt x="736" y="670"/>
                  <a:pt x="736" y="670"/>
                </a:cubicBezTo>
                <a:cubicBezTo>
                  <a:pt x="747" y="670"/>
                  <a:pt x="756" y="660"/>
                  <a:pt x="756" y="650"/>
                </a:cubicBezTo>
                <a:cubicBezTo>
                  <a:pt x="756" y="497"/>
                  <a:pt x="756" y="497"/>
                  <a:pt x="756" y="497"/>
                </a:cubicBezTo>
                <a:cubicBezTo>
                  <a:pt x="756" y="485"/>
                  <a:pt x="747" y="476"/>
                  <a:pt x="736" y="476"/>
                </a:cubicBezTo>
                <a:cubicBezTo>
                  <a:pt x="211" y="476"/>
                  <a:pt x="211" y="476"/>
                  <a:pt x="211" y="476"/>
                </a:cubicBezTo>
                <a:cubicBezTo>
                  <a:pt x="213" y="438"/>
                  <a:pt x="213" y="438"/>
                  <a:pt x="213" y="438"/>
                </a:cubicBezTo>
                <a:cubicBezTo>
                  <a:pt x="213" y="416"/>
                  <a:pt x="232" y="397"/>
                  <a:pt x="255" y="397"/>
                </a:cubicBezTo>
                <a:cubicBezTo>
                  <a:pt x="286" y="397"/>
                  <a:pt x="286" y="397"/>
                  <a:pt x="286" y="397"/>
                </a:cubicBezTo>
                <a:cubicBezTo>
                  <a:pt x="793" y="397"/>
                  <a:pt x="793" y="397"/>
                  <a:pt x="793" y="397"/>
                </a:cubicBezTo>
                <a:cubicBezTo>
                  <a:pt x="824" y="397"/>
                  <a:pt x="824" y="397"/>
                  <a:pt x="824" y="397"/>
                </a:cubicBezTo>
                <a:cubicBezTo>
                  <a:pt x="847" y="397"/>
                  <a:pt x="865" y="416"/>
                  <a:pt x="865" y="438"/>
                </a:cubicBezTo>
                <a:cubicBezTo>
                  <a:pt x="865" y="724"/>
                  <a:pt x="865" y="724"/>
                  <a:pt x="865" y="724"/>
                </a:cubicBezTo>
                <a:cubicBezTo>
                  <a:pt x="865" y="747"/>
                  <a:pt x="847" y="765"/>
                  <a:pt x="824" y="765"/>
                </a:cubicBezTo>
                <a:moveTo>
                  <a:pt x="906" y="457"/>
                </a:moveTo>
                <a:lnTo>
                  <a:pt x="906" y="457"/>
                </a:lnTo>
                <a:cubicBezTo>
                  <a:pt x="934" y="457"/>
                  <a:pt x="934" y="457"/>
                  <a:pt x="934" y="457"/>
                </a:cubicBezTo>
                <a:cubicBezTo>
                  <a:pt x="934" y="708"/>
                  <a:pt x="934" y="708"/>
                  <a:pt x="934" y="708"/>
                </a:cubicBezTo>
                <a:cubicBezTo>
                  <a:pt x="906" y="708"/>
                  <a:pt x="906" y="708"/>
                  <a:pt x="906" y="708"/>
                </a:cubicBezTo>
                <a:lnTo>
                  <a:pt x="906" y="457"/>
                </a:lnTo>
                <a:moveTo>
                  <a:pt x="1048" y="708"/>
                </a:moveTo>
                <a:lnTo>
                  <a:pt x="1048" y="708"/>
                </a:lnTo>
                <a:cubicBezTo>
                  <a:pt x="1048" y="457"/>
                  <a:pt x="1048" y="457"/>
                  <a:pt x="1048" y="457"/>
                </a:cubicBezTo>
                <a:cubicBezTo>
                  <a:pt x="1075" y="457"/>
                  <a:pt x="1075" y="457"/>
                  <a:pt x="1075" y="457"/>
                </a:cubicBezTo>
                <a:cubicBezTo>
                  <a:pt x="1075" y="708"/>
                  <a:pt x="1075" y="708"/>
                  <a:pt x="1075" y="708"/>
                </a:cubicBezTo>
                <a:lnTo>
                  <a:pt x="1048" y="708"/>
                </a:lnTo>
                <a:moveTo>
                  <a:pt x="1263" y="864"/>
                </a:moveTo>
                <a:lnTo>
                  <a:pt x="1263" y="864"/>
                </a:lnTo>
                <a:lnTo>
                  <a:pt x="1263" y="865"/>
                </a:lnTo>
                <a:cubicBezTo>
                  <a:pt x="1262" y="865"/>
                  <a:pt x="1262" y="865"/>
                  <a:pt x="1261" y="865"/>
                </a:cubicBezTo>
                <a:cubicBezTo>
                  <a:pt x="1118" y="844"/>
                  <a:pt x="1118" y="844"/>
                  <a:pt x="1118" y="844"/>
                </a:cubicBezTo>
                <a:cubicBezTo>
                  <a:pt x="1117" y="844"/>
                  <a:pt x="1116" y="843"/>
                  <a:pt x="1116" y="842"/>
                </a:cubicBezTo>
                <a:cubicBezTo>
                  <a:pt x="1116" y="345"/>
                  <a:pt x="1116" y="345"/>
                  <a:pt x="1116" y="345"/>
                </a:cubicBezTo>
                <a:cubicBezTo>
                  <a:pt x="1116" y="344"/>
                  <a:pt x="1117" y="343"/>
                  <a:pt x="1118" y="343"/>
                </a:cubicBezTo>
                <a:cubicBezTo>
                  <a:pt x="1261" y="322"/>
                  <a:pt x="1261" y="322"/>
                  <a:pt x="1261" y="322"/>
                </a:cubicBezTo>
                <a:lnTo>
                  <a:pt x="1262" y="322"/>
                </a:lnTo>
                <a:lnTo>
                  <a:pt x="1263" y="323"/>
                </a:lnTo>
                <a:lnTo>
                  <a:pt x="1263" y="324"/>
                </a:lnTo>
                <a:lnTo>
                  <a:pt x="1263" y="864"/>
                </a:lnTo>
                <a:moveTo>
                  <a:pt x="1304" y="418"/>
                </a:moveTo>
                <a:lnTo>
                  <a:pt x="1304" y="418"/>
                </a:lnTo>
                <a:cubicBezTo>
                  <a:pt x="1339" y="464"/>
                  <a:pt x="1360" y="527"/>
                  <a:pt x="1360" y="593"/>
                </a:cubicBezTo>
                <a:cubicBezTo>
                  <a:pt x="1360" y="661"/>
                  <a:pt x="1340" y="724"/>
                  <a:pt x="1304" y="770"/>
                </a:cubicBezTo>
                <a:lnTo>
                  <a:pt x="1304" y="41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040;p46">
            <a:extLst>
              <a:ext uri="{FF2B5EF4-FFF2-40B4-BE49-F238E27FC236}">
                <a16:creationId xmlns:a16="http://schemas.microsoft.com/office/drawing/2014/main" id="{413562CB-6FF3-CBB7-9CF8-B01DC7A676E5}"/>
              </a:ext>
            </a:extLst>
          </p:cNvPr>
          <p:cNvSpPr/>
          <p:nvPr/>
        </p:nvSpPr>
        <p:spPr>
          <a:xfrm>
            <a:off x="5747627" y="3149281"/>
            <a:ext cx="315343" cy="373067"/>
          </a:xfrm>
          <a:custGeom>
            <a:avLst/>
            <a:gdLst/>
            <a:ahLst/>
            <a:cxnLst/>
            <a:rect l="l" t="t" r="r" b="b"/>
            <a:pathLst>
              <a:path w="1180" h="1396" extrusionOk="0">
                <a:moveTo>
                  <a:pt x="1160" y="1313"/>
                </a:moveTo>
                <a:lnTo>
                  <a:pt x="1160" y="1313"/>
                </a:lnTo>
                <a:cubicBezTo>
                  <a:pt x="710" y="1009"/>
                  <a:pt x="710" y="1009"/>
                  <a:pt x="710" y="1009"/>
                </a:cubicBezTo>
                <a:cubicBezTo>
                  <a:pt x="1001" y="811"/>
                  <a:pt x="1001" y="811"/>
                  <a:pt x="1001" y="811"/>
                </a:cubicBezTo>
                <a:lnTo>
                  <a:pt x="1002" y="811"/>
                </a:lnTo>
                <a:cubicBezTo>
                  <a:pt x="1011" y="814"/>
                  <a:pt x="1019" y="815"/>
                  <a:pt x="1029" y="815"/>
                </a:cubicBezTo>
                <a:cubicBezTo>
                  <a:pt x="1080" y="815"/>
                  <a:pt x="1122" y="773"/>
                  <a:pt x="1122" y="721"/>
                </a:cubicBezTo>
                <a:cubicBezTo>
                  <a:pt x="1122" y="692"/>
                  <a:pt x="1087" y="650"/>
                  <a:pt x="1087" y="650"/>
                </a:cubicBezTo>
                <a:cubicBezTo>
                  <a:pt x="1087" y="507"/>
                  <a:pt x="1087" y="507"/>
                  <a:pt x="1087" y="507"/>
                </a:cubicBezTo>
                <a:cubicBezTo>
                  <a:pt x="1119" y="507"/>
                  <a:pt x="1119" y="507"/>
                  <a:pt x="1119" y="507"/>
                </a:cubicBezTo>
                <a:cubicBezTo>
                  <a:pt x="1148" y="507"/>
                  <a:pt x="1172" y="484"/>
                  <a:pt x="1172" y="454"/>
                </a:cubicBezTo>
                <a:cubicBezTo>
                  <a:pt x="1172" y="449"/>
                  <a:pt x="1172" y="449"/>
                  <a:pt x="1172" y="449"/>
                </a:cubicBezTo>
                <a:cubicBezTo>
                  <a:pt x="1172" y="419"/>
                  <a:pt x="1148" y="395"/>
                  <a:pt x="1119" y="395"/>
                </a:cubicBezTo>
                <a:cubicBezTo>
                  <a:pt x="1087" y="395"/>
                  <a:pt x="1087" y="395"/>
                  <a:pt x="1087" y="395"/>
                </a:cubicBezTo>
                <a:cubicBezTo>
                  <a:pt x="1087" y="57"/>
                  <a:pt x="1087" y="57"/>
                  <a:pt x="1087" y="57"/>
                </a:cubicBezTo>
                <a:cubicBezTo>
                  <a:pt x="1087" y="26"/>
                  <a:pt x="1062" y="0"/>
                  <a:pt x="1030" y="0"/>
                </a:cubicBezTo>
                <a:cubicBezTo>
                  <a:pt x="1026" y="0"/>
                  <a:pt x="1026" y="0"/>
                  <a:pt x="1026" y="0"/>
                </a:cubicBezTo>
                <a:cubicBezTo>
                  <a:pt x="998" y="0"/>
                  <a:pt x="974" y="22"/>
                  <a:pt x="970" y="49"/>
                </a:cubicBezTo>
                <a:cubicBezTo>
                  <a:pt x="444" y="49"/>
                  <a:pt x="444" y="49"/>
                  <a:pt x="444" y="49"/>
                </a:cubicBezTo>
                <a:cubicBezTo>
                  <a:pt x="432" y="49"/>
                  <a:pt x="422" y="58"/>
                  <a:pt x="422" y="69"/>
                </a:cubicBezTo>
                <a:cubicBezTo>
                  <a:pt x="422" y="81"/>
                  <a:pt x="431" y="90"/>
                  <a:pt x="443" y="90"/>
                </a:cubicBezTo>
                <a:cubicBezTo>
                  <a:pt x="970" y="90"/>
                  <a:pt x="970" y="90"/>
                  <a:pt x="970" y="90"/>
                </a:cubicBezTo>
                <a:cubicBezTo>
                  <a:pt x="970" y="319"/>
                  <a:pt x="970" y="319"/>
                  <a:pt x="970" y="319"/>
                </a:cubicBezTo>
                <a:cubicBezTo>
                  <a:pt x="204" y="319"/>
                  <a:pt x="204" y="319"/>
                  <a:pt x="204" y="319"/>
                </a:cubicBezTo>
                <a:cubicBezTo>
                  <a:pt x="204" y="90"/>
                  <a:pt x="204" y="90"/>
                  <a:pt x="204" y="90"/>
                </a:cubicBezTo>
                <a:cubicBezTo>
                  <a:pt x="359" y="90"/>
                  <a:pt x="359" y="90"/>
                  <a:pt x="359" y="90"/>
                </a:cubicBezTo>
                <a:cubicBezTo>
                  <a:pt x="370" y="90"/>
                  <a:pt x="380" y="82"/>
                  <a:pt x="380" y="70"/>
                </a:cubicBezTo>
                <a:cubicBezTo>
                  <a:pt x="381" y="59"/>
                  <a:pt x="371" y="49"/>
                  <a:pt x="360" y="49"/>
                </a:cubicBezTo>
                <a:cubicBezTo>
                  <a:pt x="201" y="49"/>
                  <a:pt x="201" y="49"/>
                  <a:pt x="201" y="49"/>
                </a:cubicBezTo>
                <a:cubicBezTo>
                  <a:pt x="197" y="22"/>
                  <a:pt x="174" y="0"/>
                  <a:pt x="145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10" y="0"/>
                  <a:pt x="84" y="26"/>
                  <a:pt x="84" y="57"/>
                </a:cubicBezTo>
                <a:cubicBezTo>
                  <a:pt x="84" y="395"/>
                  <a:pt x="84" y="395"/>
                  <a:pt x="84" y="395"/>
                </a:cubicBezTo>
                <a:cubicBezTo>
                  <a:pt x="53" y="395"/>
                  <a:pt x="53" y="395"/>
                  <a:pt x="53" y="395"/>
                </a:cubicBezTo>
                <a:cubicBezTo>
                  <a:pt x="24" y="395"/>
                  <a:pt x="0" y="419"/>
                  <a:pt x="0" y="449"/>
                </a:cubicBezTo>
                <a:cubicBezTo>
                  <a:pt x="0" y="454"/>
                  <a:pt x="0" y="454"/>
                  <a:pt x="0" y="454"/>
                </a:cubicBezTo>
                <a:cubicBezTo>
                  <a:pt x="0" y="484"/>
                  <a:pt x="24" y="507"/>
                  <a:pt x="53" y="507"/>
                </a:cubicBezTo>
                <a:cubicBezTo>
                  <a:pt x="84" y="507"/>
                  <a:pt x="84" y="507"/>
                  <a:pt x="84" y="507"/>
                </a:cubicBezTo>
                <a:cubicBezTo>
                  <a:pt x="84" y="650"/>
                  <a:pt x="84" y="650"/>
                  <a:pt x="84" y="650"/>
                </a:cubicBezTo>
                <a:cubicBezTo>
                  <a:pt x="84" y="650"/>
                  <a:pt x="50" y="692"/>
                  <a:pt x="50" y="721"/>
                </a:cubicBezTo>
                <a:cubicBezTo>
                  <a:pt x="50" y="773"/>
                  <a:pt x="93" y="815"/>
                  <a:pt x="144" y="815"/>
                </a:cubicBezTo>
                <a:cubicBezTo>
                  <a:pt x="155" y="815"/>
                  <a:pt x="166" y="813"/>
                  <a:pt x="176" y="809"/>
                </a:cubicBezTo>
                <a:cubicBezTo>
                  <a:pt x="470" y="1009"/>
                  <a:pt x="470" y="1009"/>
                  <a:pt x="470" y="1009"/>
                </a:cubicBezTo>
                <a:cubicBezTo>
                  <a:pt x="20" y="1313"/>
                  <a:pt x="20" y="1313"/>
                  <a:pt x="20" y="1313"/>
                </a:cubicBezTo>
                <a:cubicBezTo>
                  <a:pt x="3" y="1324"/>
                  <a:pt x="-3" y="1344"/>
                  <a:pt x="2" y="1364"/>
                </a:cubicBezTo>
                <a:cubicBezTo>
                  <a:pt x="9" y="1383"/>
                  <a:pt x="26" y="1395"/>
                  <a:pt x="45" y="1395"/>
                </a:cubicBezTo>
                <a:cubicBezTo>
                  <a:pt x="46" y="1395"/>
                  <a:pt x="46" y="1395"/>
                  <a:pt x="46" y="1396"/>
                </a:cubicBezTo>
                <a:cubicBezTo>
                  <a:pt x="126" y="1396"/>
                  <a:pt x="126" y="1396"/>
                  <a:pt x="126" y="1396"/>
                </a:cubicBezTo>
                <a:cubicBezTo>
                  <a:pt x="135" y="1394"/>
                  <a:pt x="143" y="1392"/>
                  <a:pt x="151" y="1387"/>
                </a:cubicBezTo>
                <a:cubicBezTo>
                  <a:pt x="151" y="1387"/>
                  <a:pt x="589" y="1090"/>
                  <a:pt x="589" y="1089"/>
                </a:cubicBezTo>
                <a:cubicBezTo>
                  <a:pt x="1029" y="1387"/>
                  <a:pt x="1029" y="1387"/>
                  <a:pt x="1029" y="1387"/>
                </a:cubicBezTo>
                <a:cubicBezTo>
                  <a:pt x="1037" y="1392"/>
                  <a:pt x="1045" y="1394"/>
                  <a:pt x="1054" y="1396"/>
                </a:cubicBezTo>
                <a:cubicBezTo>
                  <a:pt x="1134" y="1396"/>
                  <a:pt x="1134" y="1396"/>
                  <a:pt x="1134" y="1396"/>
                </a:cubicBezTo>
                <a:cubicBezTo>
                  <a:pt x="1134" y="1395"/>
                  <a:pt x="1134" y="1395"/>
                  <a:pt x="1135" y="1395"/>
                </a:cubicBezTo>
                <a:cubicBezTo>
                  <a:pt x="1154" y="1395"/>
                  <a:pt x="1172" y="1383"/>
                  <a:pt x="1178" y="1364"/>
                </a:cubicBezTo>
                <a:cubicBezTo>
                  <a:pt x="1183" y="1344"/>
                  <a:pt x="1177" y="1324"/>
                  <a:pt x="1160" y="1313"/>
                </a:cubicBezTo>
                <a:moveTo>
                  <a:pt x="627" y="953"/>
                </a:moveTo>
                <a:lnTo>
                  <a:pt x="627" y="953"/>
                </a:lnTo>
                <a:cubicBezTo>
                  <a:pt x="846" y="804"/>
                  <a:pt x="846" y="804"/>
                  <a:pt x="846" y="804"/>
                </a:cubicBezTo>
                <a:cubicBezTo>
                  <a:pt x="938" y="804"/>
                  <a:pt x="938" y="804"/>
                  <a:pt x="938" y="804"/>
                </a:cubicBezTo>
                <a:cubicBezTo>
                  <a:pt x="673" y="984"/>
                  <a:pt x="673" y="984"/>
                  <a:pt x="673" y="984"/>
                </a:cubicBezTo>
                <a:lnTo>
                  <a:pt x="627" y="953"/>
                </a:lnTo>
                <a:moveTo>
                  <a:pt x="408" y="804"/>
                </a:moveTo>
                <a:lnTo>
                  <a:pt x="408" y="804"/>
                </a:lnTo>
                <a:cubicBezTo>
                  <a:pt x="772" y="804"/>
                  <a:pt x="772" y="804"/>
                  <a:pt x="772" y="804"/>
                </a:cubicBezTo>
                <a:cubicBezTo>
                  <a:pt x="590" y="928"/>
                  <a:pt x="590" y="928"/>
                  <a:pt x="590" y="928"/>
                </a:cubicBezTo>
                <a:lnTo>
                  <a:pt x="408" y="804"/>
                </a:lnTo>
                <a:moveTo>
                  <a:pt x="1029" y="773"/>
                </a:moveTo>
                <a:lnTo>
                  <a:pt x="1029" y="773"/>
                </a:lnTo>
                <a:cubicBezTo>
                  <a:pt x="1000" y="773"/>
                  <a:pt x="977" y="750"/>
                  <a:pt x="977" y="721"/>
                </a:cubicBezTo>
                <a:cubicBezTo>
                  <a:pt x="977" y="693"/>
                  <a:pt x="1000" y="669"/>
                  <a:pt x="1029" y="669"/>
                </a:cubicBezTo>
                <a:cubicBezTo>
                  <a:pt x="1058" y="669"/>
                  <a:pt x="1081" y="693"/>
                  <a:pt x="1081" y="721"/>
                </a:cubicBezTo>
                <a:cubicBezTo>
                  <a:pt x="1081" y="750"/>
                  <a:pt x="1058" y="773"/>
                  <a:pt x="1029" y="773"/>
                </a:cubicBezTo>
                <a:moveTo>
                  <a:pt x="1047" y="629"/>
                </a:moveTo>
                <a:lnTo>
                  <a:pt x="1047" y="629"/>
                </a:lnTo>
                <a:cubicBezTo>
                  <a:pt x="1041" y="628"/>
                  <a:pt x="1034" y="627"/>
                  <a:pt x="1028" y="627"/>
                </a:cubicBezTo>
                <a:cubicBezTo>
                  <a:pt x="1021" y="627"/>
                  <a:pt x="1015" y="628"/>
                  <a:pt x="1009" y="629"/>
                </a:cubicBezTo>
                <a:cubicBezTo>
                  <a:pt x="1009" y="505"/>
                  <a:pt x="1009" y="505"/>
                  <a:pt x="1009" y="505"/>
                </a:cubicBezTo>
                <a:cubicBezTo>
                  <a:pt x="1047" y="505"/>
                  <a:pt x="1047" y="505"/>
                  <a:pt x="1047" y="505"/>
                </a:cubicBezTo>
                <a:lnTo>
                  <a:pt x="1047" y="629"/>
                </a:lnTo>
                <a:moveTo>
                  <a:pt x="1131" y="448"/>
                </a:moveTo>
                <a:lnTo>
                  <a:pt x="1131" y="448"/>
                </a:lnTo>
                <a:cubicBezTo>
                  <a:pt x="1131" y="452"/>
                  <a:pt x="1131" y="452"/>
                  <a:pt x="1131" y="452"/>
                </a:cubicBezTo>
                <a:cubicBezTo>
                  <a:pt x="1131" y="458"/>
                  <a:pt x="1126" y="464"/>
                  <a:pt x="1119" y="464"/>
                </a:cubicBezTo>
                <a:cubicBezTo>
                  <a:pt x="938" y="464"/>
                  <a:pt x="938" y="464"/>
                  <a:pt x="938" y="464"/>
                </a:cubicBezTo>
                <a:cubicBezTo>
                  <a:pt x="932" y="464"/>
                  <a:pt x="927" y="458"/>
                  <a:pt x="927" y="452"/>
                </a:cubicBezTo>
                <a:cubicBezTo>
                  <a:pt x="927" y="448"/>
                  <a:pt x="927" y="448"/>
                  <a:pt x="927" y="448"/>
                </a:cubicBezTo>
                <a:cubicBezTo>
                  <a:pt x="927" y="442"/>
                  <a:pt x="932" y="436"/>
                  <a:pt x="938" y="436"/>
                </a:cubicBezTo>
                <a:cubicBezTo>
                  <a:pt x="1119" y="436"/>
                  <a:pt x="1119" y="436"/>
                  <a:pt x="1119" y="436"/>
                </a:cubicBezTo>
                <a:cubicBezTo>
                  <a:pt x="1126" y="436"/>
                  <a:pt x="1131" y="442"/>
                  <a:pt x="1131" y="448"/>
                </a:cubicBezTo>
                <a:moveTo>
                  <a:pt x="1009" y="57"/>
                </a:moveTo>
                <a:lnTo>
                  <a:pt x="1009" y="57"/>
                </a:lnTo>
                <a:cubicBezTo>
                  <a:pt x="1009" y="48"/>
                  <a:pt x="1016" y="41"/>
                  <a:pt x="1025" y="41"/>
                </a:cubicBezTo>
                <a:cubicBezTo>
                  <a:pt x="1031" y="41"/>
                  <a:pt x="1031" y="41"/>
                  <a:pt x="1031" y="41"/>
                </a:cubicBezTo>
                <a:cubicBezTo>
                  <a:pt x="1040" y="41"/>
                  <a:pt x="1047" y="48"/>
                  <a:pt x="1047" y="57"/>
                </a:cubicBezTo>
                <a:cubicBezTo>
                  <a:pt x="1047" y="395"/>
                  <a:pt x="1047" y="395"/>
                  <a:pt x="1047" y="395"/>
                </a:cubicBezTo>
                <a:cubicBezTo>
                  <a:pt x="1009" y="395"/>
                  <a:pt x="1009" y="395"/>
                  <a:pt x="1009" y="395"/>
                </a:cubicBezTo>
                <a:cubicBezTo>
                  <a:pt x="1009" y="341"/>
                  <a:pt x="1009" y="341"/>
                  <a:pt x="1009" y="341"/>
                </a:cubicBezTo>
                <a:cubicBezTo>
                  <a:pt x="1009" y="70"/>
                  <a:pt x="1009" y="70"/>
                  <a:pt x="1009" y="70"/>
                </a:cubicBezTo>
                <a:cubicBezTo>
                  <a:pt x="1009" y="57"/>
                  <a:pt x="1009" y="57"/>
                  <a:pt x="1009" y="57"/>
                </a:cubicBezTo>
                <a:moveTo>
                  <a:pt x="970" y="363"/>
                </a:moveTo>
                <a:lnTo>
                  <a:pt x="970" y="363"/>
                </a:lnTo>
                <a:cubicBezTo>
                  <a:pt x="970" y="395"/>
                  <a:pt x="970" y="395"/>
                  <a:pt x="970" y="395"/>
                </a:cubicBezTo>
                <a:cubicBezTo>
                  <a:pt x="939" y="395"/>
                  <a:pt x="939" y="395"/>
                  <a:pt x="939" y="395"/>
                </a:cubicBezTo>
                <a:cubicBezTo>
                  <a:pt x="910" y="395"/>
                  <a:pt x="886" y="419"/>
                  <a:pt x="886" y="449"/>
                </a:cubicBezTo>
                <a:cubicBezTo>
                  <a:pt x="886" y="454"/>
                  <a:pt x="886" y="454"/>
                  <a:pt x="886" y="454"/>
                </a:cubicBezTo>
                <a:cubicBezTo>
                  <a:pt x="886" y="484"/>
                  <a:pt x="910" y="507"/>
                  <a:pt x="939" y="507"/>
                </a:cubicBezTo>
                <a:cubicBezTo>
                  <a:pt x="970" y="507"/>
                  <a:pt x="970" y="507"/>
                  <a:pt x="970" y="507"/>
                </a:cubicBezTo>
                <a:cubicBezTo>
                  <a:pt x="970" y="643"/>
                  <a:pt x="970" y="643"/>
                  <a:pt x="970" y="643"/>
                </a:cubicBezTo>
                <a:cubicBezTo>
                  <a:pt x="643" y="643"/>
                  <a:pt x="643" y="643"/>
                  <a:pt x="643" y="643"/>
                </a:cubicBezTo>
                <a:cubicBezTo>
                  <a:pt x="632" y="643"/>
                  <a:pt x="623" y="652"/>
                  <a:pt x="622" y="664"/>
                </a:cubicBezTo>
                <a:cubicBezTo>
                  <a:pt x="621" y="675"/>
                  <a:pt x="631" y="685"/>
                  <a:pt x="643" y="685"/>
                </a:cubicBezTo>
                <a:cubicBezTo>
                  <a:pt x="946" y="685"/>
                  <a:pt x="946" y="685"/>
                  <a:pt x="946" y="685"/>
                </a:cubicBezTo>
                <a:cubicBezTo>
                  <a:pt x="941" y="696"/>
                  <a:pt x="938" y="708"/>
                  <a:pt x="938" y="722"/>
                </a:cubicBezTo>
                <a:cubicBezTo>
                  <a:pt x="938" y="737"/>
                  <a:pt x="942" y="751"/>
                  <a:pt x="948" y="764"/>
                </a:cubicBezTo>
                <a:cubicBezTo>
                  <a:pt x="225" y="764"/>
                  <a:pt x="225" y="764"/>
                  <a:pt x="225" y="764"/>
                </a:cubicBezTo>
                <a:cubicBezTo>
                  <a:pt x="231" y="751"/>
                  <a:pt x="234" y="737"/>
                  <a:pt x="234" y="722"/>
                </a:cubicBezTo>
                <a:cubicBezTo>
                  <a:pt x="234" y="708"/>
                  <a:pt x="232" y="696"/>
                  <a:pt x="227" y="685"/>
                </a:cubicBezTo>
                <a:cubicBezTo>
                  <a:pt x="553" y="685"/>
                  <a:pt x="553" y="685"/>
                  <a:pt x="553" y="685"/>
                </a:cubicBezTo>
                <a:cubicBezTo>
                  <a:pt x="565" y="685"/>
                  <a:pt x="575" y="676"/>
                  <a:pt x="575" y="665"/>
                </a:cubicBezTo>
                <a:cubicBezTo>
                  <a:pt x="576" y="653"/>
                  <a:pt x="566" y="643"/>
                  <a:pt x="554" y="643"/>
                </a:cubicBezTo>
                <a:cubicBezTo>
                  <a:pt x="204" y="643"/>
                  <a:pt x="204" y="643"/>
                  <a:pt x="204" y="643"/>
                </a:cubicBezTo>
                <a:cubicBezTo>
                  <a:pt x="204" y="507"/>
                  <a:pt x="204" y="507"/>
                  <a:pt x="204" y="507"/>
                </a:cubicBezTo>
                <a:cubicBezTo>
                  <a:pt x="235" y="507"/>
                  <a:pt x="235" y="507"/>
                  <a:pt x="235" y="507"/>
                </a:cubicBezTo>
                <a:cubicBezTo>
                  <a:pt x="265" y="507"/>
                  <a:pt x="288" y="484"/>
                  <a:pt x="288" y="454"/>
                </a:cubicBezTo>
                <a:cubicBezTo>
                  <a:pt x="288" y="449"/>
                  <a:pt x="288" y="449"/>
                  <a:pt x="288" y="449"/>
                </a:cubicBezTo>
                <a:cubicBezTo>
                  <a:pt x="288" y="419"/>
                  <a:pt x="265" y="395"/>
                  <a:pt x="235" y="395"/>
                </a:cubicBezTo>
                <a:cubicBezTo>
                  <a:pt x="204" y="395"/>
                  <a:pt x="204" y="395"/>
                  <a:pt x="204" y="395"/>
                </a:cubicBezTo>
                <a:cubicBezTo>
                  <a:pt x="204" y="363"/>
                  <a:pt x="204" y="363"/>
                  <a:pt x="204" y="363"/>
                </a:cubicBezTo>
                <a:lnTo>
                  <a:pt x="970" y="363"/>
                </a:lnTo>
                <a:moveTo>
                  <a:pt x="141" y="41"/>
                </a:moveTo>
                <a:lnTo>
                  <a:pt x="141" y="41"/>
                </a:lnTo>
                <a:cubicBezTo>
                  <a:pt x="147" y="41"/>
                  <a:pt x="147" y="41"/>
                  <a:pt x="147" y="41"/>
                </a:cubicBezTo>
                <a:cubicBezTo>
                  <a:pt x="156" y="41"/>
                  <a:pt x="163" y="48"/>
                  <a:pt x="163" y="57"/>
                </a:cubicBezTo>
                <a:cubicBezTo>
                  <a:pt x="163" y="70"/>
                  <a:pt x="163" y="70"/>
                  <a:pt x="163" y="70"/>
                </a:cubicBezTo>
                <a:cubicBezTo>
                  <a:pt x="163" y="341"/>
                  <a:pt x="163" y="341"/>
                  <a:pt x="163" y="341"/>
                </a:cubicBezTo>
                <a:cubicBezTo>
                  <a:pt x="163" y="395"/>
                  <a:pt x="163" y="395"/>
                  <a:pt x="163" y="395"/>
                </a:cubicBezTo>
                <a:cubicBezTo>
                  <a:pt x="125" y="395"/>
                  <a:pt x="125" y="395"/>
                  <a:pt x="125" y="395"/>
                </a:cubicBezTo>
                <a:cubicBezTo>
                  <a:pt x="125" y="57"/>
                  <a:pt x="125" y="57"/>
                  <a:pt x="125" y="57"/>
                </a:cubicBezTo>
                <a:cubicBezTo>
                  <a:pt x="125" y="48"/>
                  <a:pt x="132" y="41"/>
                  <a:pt x="141" y="41"/>
                </a:cubicBezTo>
                <a:moveTo>
                  <a:pt x="43" y="452"/>
                </a:moveTo>
                <a:lnTo>
                  <a:pt x="43" y="452"/>
                </a:lnTo>
                <a:cubicBezTo>
                  <a:pt x="43" y="448"/>
                  <a:pt x="43" y="448"/>
                  <a:pt x="43" y="448"/>
                </a:cubicBezTo>
                <a:cubicBezTo>
                  <a:pt x="43" y="442"/>
                  <a:pt x="49" y="436"/>
                  <a:pt x="55" y="436"/>
                </a:cubicBezTo>
                <a:cubicBezTo>
                  <a:pt x="236" y="436"/>
                  <a:pt x="236" y="436"/>
                  <a:pt x="236" y="436"/>
                </a:cubicBezTo>
                <a:cubicBezTo>
                  <a:pt x="243" y="436"/>
                  <a:pt x="248" y="442"/>
                  <a:pt x="248" y="448"/>
                </a:cubicBezTo>
                <a:cubicBezTo>
                  <a:pt x="248" y="452"/>
                  <a:pt x="248" y="452"/>
                  <a:pt x="248" y="452"/>
                </a:cubicBezTo>
                <a:cubicBezTo>
                  <a:pt x="248" y="458"/>
                  <a:pt x="243" y="464"/>
                  <a:pt x="236" y="464"/>
                </a:cubicBezTo>
                <a:cubicBezTo>
                  <a:pt x="55" y="464"/>
                  <a:pt x="55" y="464"/>
                  <a:pt x="55" y="464"/>
                </a:cubicBezTo>
                <a:cubicBezTo>
                  <a:pt x="49" y="464"/>
                  <a:pt x="43" y="458"/>
                  <a:pt x="43" y="452"/>
                </a:cubicBezTo>
                <a:moveTo>
                  <a:pt x="125" y="505"/>
                </a:moveTo>
                <a:lnTo>
                  <a:pt x="125" y="505"/>
                </a:lnTo>
                <a:cubicBezTo>
                  <a:pt x="163" y="505"/>
                  <a:pt x="163" y="505"/>
                  <a:pt x="163" y="505"/>
                </a:cubicBezTo>
                <a:cubicBezTo>
                  <a:pt x="163" y="629"/>
                  <a:pt x="163" y="629"/>
                  <a:pt x="163" y="629"/>
                </a:cubicBezTo>
                <a:cubicBezTo>
                  <a:pt x="157" y="628"/>
                  <a:pt x="151" y="627"/>
                  <a:pt x="144" y="627"/>
                </a:cubicBezTo>
                <a:cubicBezTo>
                  <a:pt x="137" y="627"/>
                  <a:pt x="131" y="628"/>
                  <a:pt x="125" y="629"/>
                </a:cubicBezTo>
                <a:lnTo>
                  <a:pt x="125" y="505"/>
                </a:lnTo>
                <a:moveTo>
                  <a:pt x="92" y="721"/>
                </a:moveTo>
                <a:lnTo>
                  <a:pt x="92" y="721"/>
                </a:lnTo>
                <a:cubicBezTo>
                  <a:pt x="92" y="693"/>
                  <a:pt x="115" y="669"/>
                  <a:pt x="144" y="669"/>
                </a:cubicBezTo>
                <a:cubicBezTo>
                  <a:pt x="172" y="669"/>
                  <a:pt x="196" y="693"/>
                  <a:pt x="196" y="721"/>
                </a:cubicBezTo>
                <a:cubicBezTo>
                  <a:pt x="196" y="750"/>
                  <a:pt x="172" y="773"/>
                  <a:pt x="144" y="773"/>
                </a:cubicBezTo>
                <a:cubicBezTo>
                  <a:pt x="115" y="773"/>
                  <a:pt x="92" y="750"/>
                  <a:pt x="92" y="721"/>
                </a:cubicBezTo>
                <a:moveTo>
                  <a:pt x="128" y="1352"/>
                </a:moveTo>
                <a:lnTo>
                  <a:pt x="128" y="1352"/>
                </a:lnTo>
                <a:cubicBezTo>
                  <a:pt x="127" y="1352"/>
                  <a:pt x="126" y="1353"/>
                  <a:pt x="126" y="1353"/>
                </a:cubicBezTo>
                <a:cubicBezTo>
                  <a:pt x="45" y="1353"/>
                  <a:pt x="45" y="1353"/>
                  <a:pt x="45" y="1353"/>
                </a:cubicBezTo>
                <a:cubicBezTo>
                  <a:pt x="45" y="1353"/>
                  <a:pt x="43" y="1353"/>
                  <a:pt x="42" y="1351"/>
                </a:cubicBezTo>
                <a:cubicBezTo>
                  <a:pt x="41" y="1348"/>
                  <a:pt x="43" y="1347"/>
                  <a:pt x="43" y="1346"/>
                </a:cubicBezTo>
                <a:cubicBezTo>
                  <a:pt x="507" y="1033"/>
                  <a:pt x="507" y="1033"/>
                  <a:pt x="507" y="1033"/>
                </a:cubicBezTo>
                <a:cubicBezTo>
                  <a:pt x="553" y="1064"/>
                  <a:pt x="553" y="1064"/>
                  <a:pt x="553" y="1064"/>
                </a:cubicBezTo>
                <a:lnTo>
                  <a:pt x="128" y="1352"/>
                </a:lnTo>
                <a:moveTo>
                  <a:pt x="1139" y="1353"/>
                </a:moveTo>
                <a:lnTo>
                  <a:pt x="1139" y="1353"/>
                </a:lnTo>
                <a:cubicBezTo>
                  <a:pt x="1138" y="1355"/>
                  <a:pt x="1136" y="1355"/>
                  <a:pt x="1135" y="1355"/>
                </a:cubicBezTo>
                <a:cubicBezTo>
                  <a:pt x="1055" y="1354"/>
                  <a:pt x="1055" y="1354"/>
                  <a:pt x="1055" y="1354"/>
                </a:cubicBezTo>
                <a:cubicBezTo>
                  <a:pt x="1054" y="1354"/>
                  <a:pt x="1054" y="1354"/>
                  <a:pt x="1053" y="1354"/>
                </a:cubicBezTo>
                <a:cubicBezTo>
                  <a:pt x="241" y="804"/>
                  <a:pt x="241" y="804"/>
                  <a:pt x="241" y="804"/>
                </a:cubicBezTo>
                <a:cubicBezTo>
                  <a:pt x="333" y="804"/>
                  <a:pt x="333" y="804"/>
                  <a:pt x="333" y="804"/>
                </a:cubicBezTo>
                <a:cubicBezTo>
                  <a:pt x="1137" y="1349"/>
                  <a:pt x="1137" y="1349"/>
                  <a:pt x="1137" y="1349"/>
                </a:cubicBezTo>
                <a:cubicBezTo>
                  <a:pt x="1138" y="1349"/>
                  <a:pt x="1140" y="1350"/>
                  <a:pt x="1139" y="135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30"/>
          <p:cNvGrpSpPr/>
          <p:nvPr/>
        </p:nvGrpSpPr>
        <p:grpSpPr>
          <a:xfrm>
            <a:off x="686550" y="806513"/>
            <a:ext cx="2823875" cy="3530475"/>
            <a:chOff x="580963" y="907125"/>
            <a:chExt cx="2823875" cy="3530475"/>
          </a:xfrm>
        </p:grpSpPr>
        <p:pic>
          <p:nvPicPr>
            <p:cNvPr id="183" name="Google Shape;183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02113" y="3216675"/>
              <a:ext cx="1981573" cy="1220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30"/>
            <p:cNvPicPr preferRelativeResize="0"/>
            <p:nvPr/>
          </p:nvPicPr>
          <p:blipFill rotWithShape="1">
            <a:blip r:embed="rId4">
              <a:alphaModFix/>
            </a:blip>
            <a:srcRect l="14081" t="6995" r="14074" b="12509"/>
            <a:stretch/>
          </p:blipFill>
          <p:spPr>
            <a:xfrm>
              <a:off x="580963" y="907125"/>
              <a:ext cx="2823875" cy="23095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6" name="Google Shape;186;p30"/>
          <p:cNvSpPr txBox="1">
            <a:spLocks noGrp="1"/>
          </p:cNvSpPr>
          <p:nvPr>
            <p:ph type="title"/>
          </p:nvPr>
        </p:nvSpPr>
        <p:spPr>
          <a:xfrm>
            <a:off x="3815275" y="1405875"/>
            <a:ext cx="4615500" cy="18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Analysing the data</a:t>
            </a:r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 idx="2"/>
          </p:nvPr>
        </p:nvSpPr>
        <p:spPr>
          <a:xfrm>
            <a:off x="1464288" y="1303087"/>
            <a:ext cx="1268400" cy="116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1255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30"/>
          <p:cNvGrpSpPr/>
          <p:nvPr/>
        </p:nvGrpSpPr>
        <p:grpSpPr>
          <a:xfrm>
            <a:off x="686550" y="806513"/>
            <a:ext cx="2823875" cy="3530475"/>
            <a:chOff x="580963" y="907125"/>
            <a:chExt cx="2823875" cy="3530475"/>
          </a:xfrm>
        </p:grpSpPr>
        <p:pic>
          <p:nvPicPr>
            <p:cNvPr id="183" name="Google Shape;183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02113" y="3216675"/>
              <a:ext cx="1981573" cy="1220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30"/>
            <p:cNvPicPr preferRelativeResize="0"/>
            <p:nvPr/>
          </p:nvPicPr>
          <p:blipFill rotWithShape="1">
            <a:blip r:embed="rId4">
              <a:alphaModFix/>
            </a:blip>
            <a:srcRect l="14081" t="6995" r="14074" b="12509"/>
            <a:stretch/>
          </p:blipFill>
          <p:spPr>
            <a:xfrm>
              <a:off x="580963" y="907125"/>
              <a:ext cx="2823875" cy="23095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6" name="Google Shape;186;p30"/>
          <p:cNvSpPr txBox="1">
            <a:spLocks noGrp="1"/>
          </p:cNvSpPr>
          <p:nvPr>
            <p:ph type="title"/>
          </p:nvPr>
        </p:nvSpPr>
        <p:spPr>
          <a:xfrm>
            <a:off x="3815275" y="1405875"/>
            <a:ext cx="4615500" cy="18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Genres Analysis </a:t>
            </a:r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 idx="2"/>
          </p:nvPr>
        </p:nvSpPr>
        <p:spPr>
          <a:xfrm>
            <a:off x="1464288" y="1303087"/>
            <a:ext cx="1268400" cy="116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2569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8437" y="3848150"/>
            <a:ext cx="4142551" cy="77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7"/>
          <p:cNvSpPr txBox="1">
            <a:spLocks noGrp="1"/>
          </p:cNvSpPr>
          <p:nvPr>
            <p:ph type="title"/>
          </p:nvPr>
        </p:nvSpPr>
        <p:spPr>
          <a:xfrm>
            <a:off x="7151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Subset explanation </a:t>
            </a:r>
            <a:endParaRPr dirty="0"/>
          </a:p>
        </p:txBody>
      </p:sp>
      <p:pic>
        <p:nvPicPr>
          <p:cNvPr id="2" name="Google Shape;1048;p47">
            <a:extLst>
              <a:ext uri="{FF2B5EF4-FFF2-40B4-BE49-F238E27FC236}">
                <a16:creationId xmlns:a16="http://schemas.microsoft.com/office/drawing/2014/main" id="{D1C32D66-BF97-62F6-6EE0-F72A9991041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15668"/>
          <a:stretch/>
        </p:blipFill>
        <p:spPr>
          <a:xfrm>
            <a:off x="2265860" y="1489261"/>
            <a:ext cx="4469791" cy="2138287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8" name="Google Shape;338;p37"/>
          <p:cNvSpPr txBox="1">
            <a:spLocks noGrp="1"/>
          </p:cNvSpPr>
          <p:nvPr>
            <p:ph type="subTitle" idx="1"/>
          </p:nvPr>
        </p:nvSpPr>
        <p:spPr>
          <a:xfrm>
            <a:off x="2499658" y="1688845"/>
            <a:ext cx="4084157" cy="18227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have created a subset with the content release since 2015. </a:t>
            </a:r>
            <a:r>
              <a:rPr lang="en-US" dirty="0"/>
              <a:t>The popular streaming platform started gaining traction after 2015. Since then, the amount of content added has been increasing significantly. Therefore we performed analysis on data acquired from 2015 onwards.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9778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2"/>
          <p:cNvSpPr txBox="1">
            <a:spLocks noGrp="1"/>
          </p:cNvSpPr>
          <p:nvPr>
            <p:ph type="title"/>
          </p:nvPr>
        </p:nvSpPr>
        <p:spPr>
          <a:xfrm>
            <a:off x="720000" y="474002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Genres</a:t>
            </a:r>
            <a:br>
              <a:rPr lang="en" sz="2800" dirty="0"/>
            </a:br>
            <a:r>
              <a:rPr lang="en" sz="2800" dirty="0"/>
              <a:t>Most popular genres in the catalogue  </a:t>
            </a:r>
            <a:br>
              <a:rPr lang="en" dirty="0"/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B1A8EE-5E1B-003A-807A-F99A94AFE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455" y="1700937"/>
            <a:ext cx="4684709" cy="321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73144"/>
      </p:ext>
    </p:extLst>
  </p:cSld>
  <p:clrMapOvr>
    <a:masterClrMapping/>
  </p:clrMapOvr>
</p:sld>
</file>

<file path=ppt/theme/theme1.xml><?xml version="1.0" encoding="utf-8"?>
<a:theme xmlns:a="http://schemas.openxmlformats.org/drawingml/2006/main" name="The Golden Figurine Movie Awards by Slidesgo">
  <a:themeElements>
    <a:clrScheme name="Simple Light">
      <a:dk1>
        <a:srgbClr val="FFF9E1"/>
      </a:dk1>
      <a:lt1>
        <a:srgbClr val="530F07"/>
      </a:lt1>
      <a:dk2>
        <a:srgbClr val="1F0406"/>
      </a:dk2>
      <a:lt2>
        <a:srgbClr val="922109"/>
      </a:lt2>
      <a:accent1>
        <a:srgbClr val="C6873A"/>
      </a:accent1>
      <a:accent2>
        <a:srgbClr val="FACE7A"/>
      </a:accent2>
      <a:accent3>
        <a:srgbClr val="7CA78E"/>
      </a:accent3>
      <a:accent4>
        <a:srgbClr val="FFFFFF"/>
      </a:accent4>
      <a:accent5>
        <a:srgbClr val="FFFFFF"/>
      </a:accent5>
      <a:accent6>
        <a:srgbClr val="FFFFFF"/>
      </a:accent6>
      <a:hlink>
        <a:srgbClr val="FFF9E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702</Words>
  <Application>Microsoft Office PowerPoint</Application>
  <PresentationFormat>On-screen Show (16:9)</PresentationFormat>
  <Paragraphs>90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Roboto</vt:lpstr>
      <vt:lpstr>Abril Fatface</vt:lpstr>
      <vt:lpstr>Raleway</vt:lpstr>
      <vt:lpstr>The Golden Figurine Movie Awards by Slidesgo</vt:lpstr>
      <vt:lpstr>TV SHOWS &amp; MOVIES NETFLIX</vt:lpstr>
      <vt:lpstr>TABLE OF CONTENTS</vt:lpstr>
      <vt:lpstr>Introduction </vt:lpstr>
      <vt:lpstr>Business case </vt:lpstr>
      <vt:lpstr>Areas of investigation </vt:lpstr>
      <vt:lpstr>Analysing the data</vt:lpstr>
      <vt:lpstr>Genres Analysis </vt:lpstr>
      <vt:lpstr>Subset explanation </vt:lpstr>
      <vt:lpstr>Genres Most popular genres in the catalogue   </vt:lpstr>
      <vt:lpstr>Genres Most highly rated based on IMDB score    </vt:lpstr>
      <vt:lpstr>Our analysis showed that comedies and documentaries take the top two spots, whereas the bottom three positions are occupied by genres such as drama, comedy-drama and drama- romance movies and TV shows.  We analyzed the distribution of movie &amp;amp; TV-shows genres and their impact on the IMDB score.  The top 10 most common genres are drama, fantasy, comedy, thriller, action, animation, romance, drama, horror and sci-fi.  We concluded that content creators working for Netflix should continue producing drama, comedy and romance movies/TV-shows, with a focus on drama genre as this is associated with high IMDB scores; fantasy, thriller and action movies should be carefully considered for production.    </vt:lpstr>
      <vt:lpstr>Content type Analysis </vt:lpstr>
      <vt:lpstr>Content type  </vt:lpstr>
      <vt:lpstr>Content type – Movies  Most popular films based on IMDB score </vt:lpstr>
      <vt:lpstr>Content type – Movies  Film duration and ratings      </vt:lpstr>
      <vt:lpstr>Content type – TV Shows  Most popular TV Shows based on IMDB score </vt:lpstr>
      <vt:lpstr>Content type –  TV Shows   TV Shows seasonality and ratings      </vt:lpstr>
      <vt:lpstr>Approximately 62% of the titles available on Netflix belong to the category of movies, while only around 38% fall under the TV shows category.  We found the top 10 of TV-shows and the top 10 of movies, based on their IMDB score.  Most of the TV-shows available on Netflix, ran for 1 season. Only a few TV shows extend beyond a single season.  We observe that the movies with a runtime of about 180 minutes have an IMDB score between 6.5 and 8, therefore Netflix may need to invest in creating movies with less than 180 minutes runtime.  </vt:lpstr>
      <vt:lpstr>Director Analysis </vt:lpstr>
      <vt:lpstr>Directors   Most popular directors based on IMDB score      The most popular directors on Netflix, are mainly international, but their productions are very well -known series/films. </vt:lpstr>
      <vt:lpstr>Summary</vt:lpstr>
      <vt:lpstr>Conclusions</vt:lpstr>
      <vt:lpstr>Closing </vt:lpstr>
      <vt:lpstr>APPENDIX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TV SHOWS &amp; MOVIES NETFLIX</dc:title>
  <dc:creator>Matthew Van de Schootbrugge</dc:creator>
  <cp:lastModifiedBy>Clelia Chelmi</cp:lastModifiedBy>
  <cp:revision>21</cp:revision>
  <dcterms:modified xsi:type="dcterms:W3CDTF">2024-07-07T16:09:50Z</dcterms:modified>
</cp:coreProperties>
</file>